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92" r:id="rId4"/>
    <p:sldId id="261" r:id="rId5"/>
    <p:sldId id="262" r:id="rId6"/>
    <p:sldId id="291" r:id="rId7"/>
    <p:sldId id="264" r:id="rId8"/>
    <p:sldId id="267" r:id="rId9"/>
    <p:sldId id="268" r:id="rId10"/>
    <p:sldId id="265" r:id="rId11"/>
    <p:sldId id="269" r:id="rId12"/>
    <p:sldId id="270" r:id="rId13"/>
    <p:sldId id="273" r:id="rId14"/>
    <p:sldId id="272" r:id="rId15"/>
    <p:sldId id="276" r:id="rId16"/>
    <p:sldId id="271" r:id="rId17"/>
    <p:sldId id="277" r:id="rId18"/>
    <p:sldId id="274" r:id="rId19"/>
    <p:sldId id="283" r:id="rId20"/>
    <p:sldId id="275" r:id="rId21"/>
    <p:sldId id="278" r:id="rId22"/>
    <p:sldId id="279" r:id="rId23"/>
    <p:sldId id="280" r:id="rId24"/>
    <p:sldId id="281" r:id="rId25"/>
    <p:sldId id="282" r:id="rId26"/>
    <p:sldId id="290" r:id="rId27"/>
    <p:sldId id="285" r:id="rId28"/>
    <p:sldId id="286" r:id="rId29"/>
    <p:sldId id="288" r:id="rId30"/>
    <p:sldId id="287" r:id="rId31"/>
    <p:sldId id="289" r:id="rId32"/>
    <p:sldId id="284" r:id="rId3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/>
          <a:lstStyle>
            <a:lvl1pPr algn="r">
              <a:defRPr sz="1200"/>
            </a:lvl1pPr>
          </a:lstStyle>
          <a:p>
            <a:fld id="{B939F52F-3550-45C4-AA34-44827FB3331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3" tIns="46242" rIns="92483" bIns="46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2483" tIns="46242" rIns="92483" bIns="462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83" tIns="46242" rIns="92483" bIns="46242" rtlCol="0" anchor="b"/>
          <a:lstStyle>
            <a:lvl1pPr algn="r">
              <a:defRPr sz="1200"/>
            </a:lvl1pPr>
          </a:lstStyle>
          <a:p>
            <a:fld id="{055E3ADC-3A8F-44CB-A6F7-0EE818B0F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8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108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2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9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8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2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5B00-58CF-4E43-9046-E05FBCBD8FDE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93554-EB07-466F-8062-8FF2A2760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7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learningmedia.org/asset/lsps07_int_ionicbonding/" TargetMode="External"/><Relationship Id="rId7" Type="http://schemas.openxmlformats.org/officeDocument/2006/relationships/hyperlink" Target="http://www.pbslearningmedia.org/resource/b687bee7-d854-4e6c-84b3-9acfeaf3bbfc/the-history-of-atomic-chemistry-crash-course-chemistry-37/" TargetMode="External"/><Relationship Id="rId2" Type="http://schemas.openxmlformats.org/officeDocument/2006/relationships/hyperlink" Target="http://www.pbslearningmedia.org/asset/lsps07_int_covalentbon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bslearningmedia.org/resource/fc1461da-20f4-41cb-9b2f-289a2f1839f1/types-of-chemical-bonds-crash-course-chemistry-22/" TargetMode="External"/><Relationship Id="rId5" Type="http://schemas.openxmlformats.org/officeDocument/2006/relationships/hyperlink" Target="http://www.pbslearningmedia.org/resource/3dae2ec9-414e-4ff7-a438-08cb24ebff9c/bonding-models-and-lewis-structures-crash-course-chemistry-24/" TargetMode="External"/><Relationship Id="rId4" Type="http://schemas.openxmlformats.org/officeDocument/2006/relationships/hyperlink" Target="http://www.diffen.com/difference/Covalent_Bonds_vs_Ionic_Bond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Electronic Structure and Lewis Dot Structures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PS21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Friday, January 27, 2017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7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Periodicity &amp; Core Electrons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26" name="Picture 2" descr="Black and White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76200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5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Periodicity &amp; Core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periodic table can be used to determine the number of valence electrons</a:t>
            </a:r>
          </a:p>
          <a:p>
            <a:r>
              <a:rPr lang="en-US" dirty="0" smtClean="0"/>
              <a:t>Elements in a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(vertical column of the periodic tale) have the “same” number of valence electrons (</a:t>
            </a:r>
            <a:r>
              <a:rPr lang="en-US" i="1" dirty="0" smtClean="0"/>
              <a:t>only if we ignore d and f orbital electrons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chemistry of an atom is in large part determined by the number of valence electrons so that elements in the same group have similar chemical properties</a:t>
            </a:r>
          </a:p>
          <a:p>
            <a:r>
              <a:rPr lang="en-US" dirty="0" smtClean="0"/>
              <a:t>Group I, alkali metals, have one valence electron and similar chemical and physical properties – soft, low melting, and reactive with water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2477212"/>
            <a:ext cx="6858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0" y="2460121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915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Explaining Chemical Reactivity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with the highest occupied energy state filled to capacity are extremely stable</a:t>
            </a:r>
          </a:p>
          <a:p>
            <a:r>
              <a:rPr lang="en-US" dirty="0" smtClean="0"/>
              <a:t>Thus, inert gases or noble gases (Group 18) are extremely stable</a:t>
            </a:r>
          </a:p>
          <a:p>
            <a:r>
              <a:rPr lang="en-US" dirty="0" smtClean="0"/>
              <a:t>Atoms of inert gases rarely form bonds</a:t>
            </a:r>
          </a:p>
          <a:p>
            <a:r>
              <a:rPr lang="en-US" dirty="0" smtClean="0"/>
              <a:t>Atoms of group 18 have 8 valence electrons – the outermost shell of an atom is considered full when it contains 8 electrons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4343400"/>
            <a:ext cx="74676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62000" y="4343400"/>
            <a:ext cx="73152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660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Group Numbers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IUPAC – 1-18</a:t>
            </a:r>
          </a:p>
          <a:p>
            <a:r>
              <a:rPr lang="en-US" dirty="0" smtClean="0"/>
              <a:t>Old American and English systems – 1-8 (with A’s and B’s)</a:t>
            </a:r>
          </a:p>
          <a:p>
            <a:r>
              <a:rPr lang="en-US" dirty="0" smtClean="0"/>
              <a:t>Old systems were designed to use the 8-electron rule – good for organic chemists (working primarily with C, H, N, and O) – bad for inorganic and physical chemists</a:t>
            </a:r>
            <a:endParaRPr lang="en-US" dirty="0"/>
          </a:p>
        </p:txBody>
      </p:sp>
      <p:pic>
        <p:nvPicPr>
          <p:cNvPr id="2050" name="Picture 2" descr="C:\Users\jvincent\Pictures\get_us_out_iupa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09276"/>
            <a:ext cx="4419600" cy="131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338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Back to the Periodic Table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26" name="Picture 2" descr="Black and White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76200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18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Not to Do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3622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Handout page 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378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Back to Explaining Chemical Reactivity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Atoms tend to undergo ionization or chemical reactions to obtain the same number of electrons as atoms of inert gases, i.e. fill its highest energy occupied shell</a:t>
            </a:r>
          </a:p>
          <a:p>
            <a:r>
              <a:rPr lang="en-US" dirty="0" smtClean="0"/>
              <a:t>H, He, and Li normally need 2 valence electrons – H</a:t>
            </a:r>
            <a:r>
              <a:rPr lang="en-US" baseline="-25000" dirty="0" smtClean="0"/>
              <a:t>2</a:t>
            </a:r>
            <a:r>
              <a:rPr lang="en-US" dirty="0" smtClean="0"/>
              <a:t>, He, Li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C, N, O, F, Ne, Na, Mg, and Al normally need 8 valence electrons – CH</a:t>
            </a:r>
            <a:r>
              <a:rPr lang="en-US" baseline="-25000" dirty="0" smtClean="0"/>
              <a:t>4</a:t>
            </a:r>
            <a:r>
              <a:rPr lang="en-US" dirty="0" smtClean="0"/>
              <a:t>, NH</a:t>
            </a:r>
            <a:r>
              <a:rPr lang="en-US" baseline="-25000" dirty="0" smtClean="0"/>
              <a:t>3</a:t>
            </a:r>
            <a:r>
              <a:rPr lang="en-US" dirty="0" smtClean="0"/>
              <a:t>, OH</a:t>
            </a:r>
            <a:r>
              <a:rPr lang="en-US" baseline="-25000" dirty="0" smtClean="0"/>
              <a:t>2</a:t>
            </a:r>
            <a:r>
              <a:rPr lang="en-US" dirty="0" smtClean="0"/>
              <a:t>, HF, Ne, Na</a:t>
            </a:r>
            <a:r>
              <a:rPr lang="en-US" baseline="30000" dirty="0" smtClean="0"/>
              <a:t>+</a:t>
            </a:r>
            <a:r>
              <a:rPr lang="en-US" dirty="0" smtClean="0"/>
              <a:t>, Mg</a:t>
            </a:r>
            <a:r>
              <a:rPr lang="en-US" baseline="30000" dirty="0" smtClean="0"/>
              <a:t>2+</a:t>
            </a:r>
            <a:r>
              <a:rPr lang="en-US" dirty="0" smtClean="0"/>
              <a:t>, Al</a:t>
            </a:r>
            <a:r>
              <a:rPr lang="en-US" baseline="30000" dirty="0" smtClean="0"/>
              <a:t>3+</a:t>
            </a:r>
            <a:r>
              <a:rPr lang="en-US" dirty="0" smtClean="0"/>
              <a:t> </a:t>
            </a:r>
            <a:endParaRPr lang="en-US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92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Not to Do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Handout page 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5288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 Key Word is “TEND”!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Guess we ignore Be (e.g., BeH</a:t>
            </a:r>
            <a:r>
              <a:rPr lang="en-US" baseline="-25000" dirty="0" smtClean="0"/>
              <a:t>2</a:t>
            </a:r>
            <a:r>
              <a:rPr lang="en-US" dirty="0" smtClean="0"/>
              <a:t> - 4 valence electrons) and B (e.g., BF</a:t>
            </a:r>
            <a:r>
              <a:rPr lang="en-US" baseline="-25000" dirty="0" smtClean="0"/>
              <a:t>3</a:t>
            </a:r>
            <a:r>
              <a:rPr lang="en-US" dirty="0" smtClean="0"/>
              <a:t> - 6 valence electrons, although does tend to form coordinate bonds to make compounds such as NH</a:t>
            </a:r>
            <a:r>
              <a:rPr lang="en-US" baseline="-25000" dirty="0" smtClean="0"/>
              <a:t>3</a:t>
            </a:r>
            <a:r>
              <a:rPr lang="en-US" dirty="0" smtClean="0"/>
              <a:t>BF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“Eight-electron rule” does not even generally hold for all 2</a:t>
            </a:r>
            <a:r>
              <a:rPr lang="en-US" baseline="30000" dirty="0" smtClean="0"/>
              <a:t>nd</a:t>
            </a:r>
            <a:r>
              <a:rPr lang="en-US" dirty="0" smtClean="0"/>
              <a:t> row elements – (not Li, Be, and B)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row elements in groups 15, 16, and 17 often do not obey 8 electron rule</a:t>
            </a:r>
          </a:p>
          <a:p>
            <a:r>
              <a:rPr lang="en-US" dirty="0" smtClean="0"/>
              <a:t>Forget the rest of the table and the 8 electron rule as exceptions are the norm</a:t>
            </a:r>
          </a:p>
          <a:p>
            <a:r>
              <a:rPr lang="en-US" dirty="0" smtClean="0"/>
              <a:t>Exceptions are even known for C, N, and 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07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of </a:t>
            </a:r>
            <a:r>
              <a:rPr lang="en-US" dirty="0" err="1" smtClean="0"/>
              <a:t>FeMo</a:t>
            </a:r>
            <a:r>
              <a:rPr lang="en-US" dirty="0" smtClean="0"/>
              <a:t> Cofactor of Enzyme </a:t>
            </a:r>
            <a:r>
              <a:rPr lang="en-US" dirty="0" err="1" smtClean="0"/>
              <a:t>Nitrogenase</a:t>
            </a:r>
            <a:endParaRPr lang="en-US" dirty="0"/>
          </a:p>
        </p:txBody>
      </p:sp>
      <p:pic>
        <p:nvPicPr>
          <p:cNvPr id="10242" name="Picture 2" descr="http://www.nature.com/nchem/journal/v4/n2/images/nchem.1257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171450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284383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is 6-coordinate!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10000" y="3036332"/>
            <a:ext cx="990600" cy="545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38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Worst Taught Science Topics in Middle and High School Chemistry/Physical Science?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Electronic structure (Bohr model) of the atom</a:t>
            </a:r>
          </a:p>
          <a:p>
            <a:pPr marL="0" indent="0">
              <a:buNone/>
            </a:pPr>
            <a:r>
              <a:rPr lang="en-US" dirty="0" smtClean="0"/>
              <a:t>2) Eight electron rule for chemical bonding</a:t>
            </a:r>
          </a:p>
          <a:p>
            <a:r>
              <a:rPr lang="en-US" dirty="0" smtClean="0"/>
              <a:t>Oversimplified approach often used teaches students concepts that are incorrect and a detriment to understanding at the college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84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Ionic Bonding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ionic bond </a:t>
            </a:r>
            <a:r>
              <a:rPr lang="en-US" dirty="0" smtClean="0"/>
              <a:t>is a bond that occurs when electrons are transferred from one atom to another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Ions</a:t>
            </a:r>
            <a:r>
              <a:rPr lang="en-US" dirty="0" smtClean="0"/>
              <a:t> are charged particles that form when atoms gain or loose electrons</a:t>
            </a:r>
          </a:p>
          <a:p>
            <a:r>
              <a:rPr lang="en-US" dirty="0" smtClean="0"/>
              <a:t>Metal atoms with few valence electrons tend to loose electrons to most positive ions (fewer electrons than protons)</a:t>
            </a:r>
          </a:p>
          <a:p>
            <a:r>
              <a:rPr lang="en-US" dirty="0" smtClean="0"/>
              <a:t>Nonmetal atoms tend to gain electrons and form negative ions (more electrons than protons)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03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Not to Do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Handout pages 3 and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7880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Covalent Bonding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covalent bond </a:t>
            </a:r>
            <a:r>
              <a:rPr lang="en-US" dirty="0" smtClean="0"/>
              <a:t>forms when atoms share one or more electron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molecule</a:t>
            </a:r>
            <a:r>
              <a:rPr lang="en-US" dirty="0" smtClean="0"/>
              <a:t> is the smallest unit of a substance that keeps all the physical and chemical properties of that substance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molecule</a:t>
            </a:r>
            <a:r>
              <a:rPr lang="en-US" dirty="0" smtClean="0"/>
              <a:t> consists of two or more atoms joined by covalent bonds in definite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38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Electron Dot Diagrams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explaining the limitations that the use of these is limited primarily to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row elements and some 3</a:t>
            </a:r>
            <a:r>
              <a:rPr lang="en-US" baseline="30000" dirty="0" smtClean="0"/>
              <a:t>rd</a:t>
            </a:r>
            <a:r>
              <a:rPr lang="en-US" dirty="0" smtClean="0"/>
              <a:t> row elements and that exceptions exist even for these elements,</a:t>
            </a:r>
          </a:p>
          <a:p>
            <a:r>
              <a:rPr lang="en-US" dirty="0" smtClean="0"/>
              <a:t>then electron dot diagrams are powerful rules in explaining the formulas of  ionic compounds and covalent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54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What Not to Do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Handout page 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1795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Electron Dot Diagrams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646" y="2057400"/>
            <a:ext cx="5174846" cy="281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1727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7274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2429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1133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59837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82814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23794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2498" y="172745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7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Lewis Dot Structures for Ions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7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Steps in Constructing Lewis Dot Structures for Molecules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Calculate total number of valence electrons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	O              6 valence e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 x H  </a:t>
            </a:r>
            <a:r>
              <a:rPr lang="en-US" u="sng" dirty="0" smtClean="0"/>
              <a:t>2 x 1 valence e</a:t>
            </a:r>
            <a:r>
              <a:rPr lang="en-US" u="sng" baseline="30000" dirty="0" smtClean="0"/>
              <a:t>-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			</a:t>
            </a:r>
            <a:r>
              <a:rPr lang="en-US" dirty="0" smtClean="0"/>
              <a:t>        8 valence e</a:t>
            </a:r>
            <a:r>
              <a:rPr lang="en-US" baseline="30000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173598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Steps in Constructing Lewis Dot Structures for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Place atoms around central atom (atom normally listed first except for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Connect atoms with bonds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416000"/>
              </p:ext>
            </p:extLst>
          </p:nvPr>
        </p:nvGraphicFramePr>
        <p:xfrm>
          <a:off x="4191001" y="2687918"/>
          <a:ext cx="990600" cy="1204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S ChemDraw Drawing" r:id="rId3" imgW="485699" imgH="591030" progId="ChemDraw.Document.6.0">
                  <p:embed/>
                </p:oleObj>
              </mc:Choice>
              <mc:Fallback>
                <p:oleObj name="CS ChemDraw Drawing" r:id="rId3" imgW="485699" imgH="5910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1" y="2687918"/>
                        <a:ext cx="990600" cy="1204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38672"/>
              </p:ext>
            </p:extLst>
          </p:nvPr>
        </p:nvGraphicFramePr>
        <p:xfrm>
          <a:off x="4191000" y="4495800"/>
          <a:ext cx="95466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S ChemDraw Drawing" r:id="rId5" imgW="467330" imgH="558900" progId="ChemDraw.Document.6.0">
                  <p:embed/>
                </p:oleObj>
              </mc:Choice>
              <mc:Fallback>
                <p:oleObj name="CS ChemDraw Drawing" r:id="rId5" imgW="467330" imgH="5589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4495800"/>
                        <a:ext cx="95466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982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Steps in Constructing Lewis Dot Structures for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 Complete octets around outer atoms </a:t>
            </a:r>
          </a:p>
          <a:p>
            <a:pPr marL="0" indent="0">
              <a:buNone/>
            </a:pPr>
            <a:r>
              <a:rPr lang="en-US" dirty="0" smtClean="0"/>
              <a:t>    (except H gets only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this case, each hydrogen has two electrons from bonds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172038"/>
              </p:ext>
            </p:extLst>
          </p:nvPr>
        </p:nvGraphicFramePr>
        <p:xfrm>
          <a:off x="3581400" y="2971800"/>
          <a:ext cx="9540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3" imgW="467330" imgH="558900" progId="ChemDraw.Document.6.0">
                  <p:embed/>
                </p:oleObj>
              </mc:Choice>
              <mc:Fallback>
                <p:oleObj name="CS ChemDraw Drawing" r:id="rId3" imgW="467330" imgH="55890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9540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Principal Energy Levels in Hydrogen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57EC789-0758-45BA-B4EE-7237CFB2E5C3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84999" name="Picture 7" descr="07_Pg297_Un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700" y="1101725"/>
            <a:ext cx="5813425" cy="5299075"/>
          </a:xfrm>
          <a:prstGeom prst="rect">
            <a:avLst/>
          </a:prstGeom>
          <a:noFill/>
        </p:spPr>
      </p:pic>
      <p:sp>
        <p:nvSpPr>
          <p:cNvPr id="8" name="Footer Placeholder 4"/>
          <p:cNvSpPr>
            <a:spLocks/>
          </p:cNvSpPr>
          <p:nvPr/>
        </p:nvSpPr>
        <p:spPr bwMode="auto">
          <a:xfrm>
            <a:off x="0" y="6550025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>
                <a:solidFill>
                  <a:schemeClr val="bg2"/>
                </a:solidFill>
                <a:latin typeface="Arial" charset="0"/>
              </a:rPr>
              <a:t>Tro: Chemistry: A Molecular Approach, 2/e</a:t>
            </a:r>
          </a:p>
        </p:txBody>
      </p:sp>
    </p:spTree>
    <p:extLst>
      <p:ext uri="{BB962C8B-B14F-4D97-AF65-F5344CB8AC3E}">
        <p14:creationId xmlns:p14="http://schemas.microsoft.com/office/powerpoint/2010/main" val="17676507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Steps in Constructing Lewis Dot Structures for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 Count electrons used.  Place any extra electrons on central atom.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 bonds = 2 x 2 e</a:t>
            </a:r>
            <a:r>
              <a:rPr lang="en-US" baseline="30000" dirty="0" smtClean="0"/>
              <a:t>-</a:t>
            </a:r>
            <a:r>
              <a:rPr lang="en-US" dirty="0" smtClean="0"/>
              <a:t> = 4 e</a:t>
            </a:r>
            <a:r>
              <a:rPr lang="en-US" baseline="30000" dirty="0" smtClean="0"/>
              <a:t>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 e</a:t>
            </a:r>
            <a:r>
              <a:rPr lang="en-US" baseline="30000" dirty="0" smtClean="0"/>
              <a:t>-</a:t>
            </a:r>
            <a:r>
              <a:rPr lang="en-US" dirty="0" smtClean="0"/>
              <a:t> - 4 e</a:t>
            </a:r>
            <a:r>
              <a:rPr lang="en-US" baseline="30000" dirty="0" smtClean="0"/>
              <a:t>-</a:t>
            </a:r>
            <a:r>
              <a:rPr lang="en-US" dirty="0" smtClean="0"/>
              <a:t> = 4 e-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39461"/>
              </p:ext>
            </p:extLst>
          </p:nvPr>
        </p:nvGraphicFramePr>
        <p:xfrm>
          <a:off x="3962400" y="4343400"/>
          <a:ext cx="1143000" cy="126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S ChemDraw Drawing" r:id="rId3" imgW="528380" imgH="584820" progId="ChemDraw.Document.6.0">
                  <p:embed/>
                </p:oleObj>
              </mc:Choice>
              <mc:Fallback>
                <p:oleObj name="CS ChemDraw Drawing" r:id="rId3" imgW="528380" imgH="58482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4343400"/>
                        <a:ext cx="1143000" cy="1263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200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Steps in Constructing Lewis Dot Structures for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If central atom has less than eight bonds, share an electron pair from outer atom with central atom to form multiple bonds until eight electrons are reached.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195742"/>
              </p:ext>
            </p:extLst>
          </p:nvPr>
        </p:nvGraphicFramePr>
        <p:xfrm>
          <a:off x="2667000" y="3810000"/>
          <a:ext cx="42986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S ChemDraw Drawing" r:id="rId3" imgW="1456557" imgH="284580" progId="ChemDraw.Document.6.0">
                  <p:embed/>
                </p:oleObj>
              </mc:Choice>
              <mc:Fallback>
                <p:oleObj name="CS ChemDraw Drawing" r:id="rId3" imgW="1456557" imgH="2845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810000"/>
                        <a:ext cx="42986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682492"/>
              </p:ext>
            </p:extLst>
          </p:nvPr>
        </p:nvGraphicFramePr>
        <p:xfrm>
          <a:off x="2743200" y="4609394"/>
          <a:ext cx="4219574" cy="1562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CS ChemDraw Drawing" r:id="rId5" imgW="1456557" imgH="539190" progId="ChemDraw.Document.6.0">
                  <p:embed/>
                </p:oleObj>
              </mc:Choice>
              <mc:Fallback>
                <p:oleObj name="CS ChemDraw Drawing" r:id="rId5" imgW="1456557" imgH="53919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0" y="4609394"/>
                        <a:ext cx="4219574" cy="1562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0036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video and tutorial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Good tutorial on bond formation.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ttp://www.pbslearningmedia.org/asset/lsps07_int_covalentbond/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Good tutorial on ionic bonding.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http://www.pbslearningmedia.org/asset/lsps07_int_ionicbonding/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Excellent video on formation of ionic and covalent bonds without using planetary model.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http://www.diffen.com/difference/Covalent_Bonds_vs_Ionic_Bonds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Excellent video for Lewis dot structures.</a:t>
            </a:r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http://www.pbslearningmedia.org/resource/3dae2ec9-414e-4ff7-a438-08cb24ebff9c/bonding-models-and-lewis-structures-crash-course-chemistry-24/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(Except quadruple, quintuple, and sextuple bonds exist).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Good video on bonding types.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http://www.pbslearningmedia.org/resource/fc1461da-20f4-41cb-9b2f-289a2f1839f1/types-of-chemical-bonds-crash-course-chemistry-22/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 little too much depth, however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Good video on last PS21 topic.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://www.pbslearningmedia.org/resource/b687bee7-d854-4e6c-84b3-9acfeaf3bbfc/the-history-of-atomic-chemistry-crash-course-chemistry-37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(Although puts more than 1 electron in Bohr model).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7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Shells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allowed energy levels or states are called shells </a:t>
            </a:r>
          </a:p>
          <a:p>
            <a:r>
              <a:rPr lang="en-US" dirty="0" smtClean="0"/>
              <a:t>Each shell can possess a maximum number of electrons with this amount of energy (</a:t>
            </a:r>
            <a:r>
              <a:rPr lang="en-US" dirty="0"/>
              <a:t>although for atoms with more than one electron – i.e., other than hydrogen – the situation becomes more complicated)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0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Occupancy of Shells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 =1, maximum occupancy = 2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= 2, maximum occupancy = 8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= 3, maximum occupancy = 18</a:t>
            </a:r>
          </a:p>
          <a:p>
            <a:r>
              <a:rPr lang="en-US" dirty="0" smtClean="0"/>
              <a:t>The maximum occupancy helps explain the shape of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2034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Periodic Table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26" name="Picture 2" descr="Black and White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76200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29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Valence &amp; Core Electrons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in the highest energy occupied shell are valence electrons</a:t>
            </a:r>
          </a:p>
          <a:p>
            <a:r>
              <a:rPr lang="en-US" dirty="0" smtClean="0"/>
              <a:t>Electrons in the lower energy shells are core electrons</a:t>
            </a:r>
          </a:p>
          <a:p>
            <a:r>
              <a:rPr lang="en-US" dirty="0" smtClean="0"/>
              <a:t>The chemistry of an atom is in large part determined by the number of valence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4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Chemical Bonding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substances are made from the just over 100 known elements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Chemical bonding </a:t>
            </a:r>
            <a:r>
              <a:rPr lang="en-US" dirty="0" smtClean="0"/>
              <a:t>– the joining of atoms to form new substances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Chemical bond </a:t>
            </a:r>
            <a:r>
              <a:rPr lang="en-US" dirty="0" smtClean="0"/>
              <a:t>- an interaction that holds two atoms together</a:t>
            </a:r>
          </a:p>
          <a:p>
            <a:r>
              <a:rPr lang="en-US" dirty="0" smtClean="0"/>
              <a:t>The formation of chemical bonds involves the loss, gain or sharing of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68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Theories of Chemical Bonding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understanding of chemical bonding has been the results of chemical experiments over about the last 150 years</a:t>
            </a:r>
          </a:p>
          <a:p>
            <a:r>
              <a:rPr lang="en-US" dirty="0" smtClean="0"/>
              <a:t> Not all electrons are involved in bonding</a:t>
            </a:r>
          </a:p>
          <a:p>
            <a:r>
              <a:rPr lang="en-US" dirty="0" smtClean="0"/>
              <a:t>Only electrons in the highest energy occupied shell – </a:t>
            </a:r>
            <a:r>
              <a:rPr lang="en-US" dirty="0" smtClean="0">
                <a:solidFill>
                  <a:srgbClr val="FF0000"/>
                </a:solidFill>
              </a:rPr>
              <a:t>valence electrons </a:t>
            </a:r>
            <a:r>
              <a:rPr lang="en-US" dirty="0" smtClean="0"/>
              <a:t>-  are involved in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1105</Words>
  <Application>Microsoft Office PowerPoint</Application>
  <PresentationFormat>On-screen Show (4:3)</PresentationFormat>
  <Paragraphs>136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Office Theme</vt:lpstr>
      <vt:lpstr>CS ChemDraw Drawing</vt:lpstr>
      <vt:lpstr>Electronic Structure and Lewis Dot Structures</vt:lpstr>
      <vt:lpstr>Worst Taught Science Topics in Middle and High School Chemistry/Physical Science?</vt:lpstr>
      <vt:lpstr>Principal Energy Levels in Hydrogen</vt:lpstr>
      <vt:lpstr>Shells</vt:lpstr>
      <vt:lpstr>Occupancy of Shells</vt:lpstr>
      <vt:lpstr>Periodic Table</vt:lpstr>
      <vt:lpstr>Valence &amp; Core Electrons</vt:lpstr>
      <vt:lpstr>Chemical Bonding</vt:lpstr>
      <vt:lpstr>Theories of Chemical Bonding</vt:lpstr>
      <vt:lpstr>Periodicity &amp; Core Electrons</vt:lpstr>
      <vt:lpstr>Periodicity &amp; Core Electrons</vt:lpstr>
      <vt:lpstr>Explaining Chemical Reactivity</vt:lpstr>
      <vt:lpstr>Group Numbers</vt:lpstr>
      <vt:lpstr>Back to the Periodic Table</vt:lpstr>
      <vt:lpstr>What Not to Do</vt:lpstr>
      <vt:lpstr>Back to Explaining Chemical Reactivity</vt:lpstr>
      <vt:lpstr>What Not to Do</vt:lpstr>
      <vt:lpstr>The Key Word is “TEND”!</vt:lpstr>
      <vt:lpstr>Carbon of FeMo Cofactor of Enzyme Nitrogenase</vt:lpstr>
      <vt:lpstr>Ionic Bonding</vt:lpstr>
      <vt:lpstr>What Not to Do</vt:lpstr>
      <vt:lpstr>Covalent Bonding</vt:lpstr>
      <vt:lpstr>Electron Dot Diagrams</vt:lpstr>
      <vt:lpstr>What Not to Do</vt:lpstr>
      <vt:lpstr>Electron Dot Diagrams</vt:lpstr>
      <vt:lpstr>Lewis Dot Structures for Ions</vt:lpstr>
      <vt:lpstr>Steps in Constructing Lewis Dot Structures for Molecules</vt:lpstr>
      <vt:lpstr>Steps in Constructing Lewis Dot Structures for Molecules</vt:lpstr>
      <vt:lpstr>Steps in Constructing Lewis Dot Structures for Molecules</vt:lpstr>
      <vt:lpstr>Steps in Constructing Lewis Dot Structures for Molecules</vt:lpstr>
      <vt:lpstr>Steps in Constructing Lewis Dot Structures for Molecules</vt:lpstr>
      <vt:lpstr>Some video and tutorial suggestions</vt:lpstr>
    </vt:vector>
  </TitlesOfParts>
  <Company>The University of Alabama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Periodic Table and Chemical Bonding –  Part 1: Foundations</dc:title>
  <dc:creator>as</dc:creator>
  <cp:lastModifiedBy>Tina Ogodo</cp:lastModifiedBy>
  <cp:revision>34</cp:revision>
  <cp:lastPrinted>2016-11-10T22:53:12Z</cp:lastPrinted>
  <dcterms:created xsi:type="dcterms:W3CDTF">2015-02-18T19:48:56Z</dcterms:created>
  <dcterms:modified xsi:type="dcterms:W3CDTF">2017-01-26T20:02:00Z</dcterms:modified>
</cp:coreProperties>
</file>