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5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06DA6-7D4C-412D-9E48-B1256B920427}" type="datetimeFigureOut">
              <a:rPr lang="en-US" smtClean="0"/>
              <a:t>9/26/2014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F3BDC-4841-4413-89E5-D5953153C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140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06DA6-7D4C-412D-9E48-B1256B920427}" type="datetimeFigureOut">
              <a:rPr lang="en-US" smtClean="0"/>
              <a:t>9/26/2014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F3BDC-4841-4413-89E5-D5953153C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666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06DA6-7D4C-412D-9E48-B1256B920427}" type="datetimeFigureOut">
              <a:rPr lang="en-US" smtClean="0"/>
              <a:t>9/26/2014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F3BDC-4841-4413-89E5-D5953153C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34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06DA6-7D4C-412D-9E48-B1256B920427}" type="datetimeFigureOut">
              <a:rPr lang="en-US" smtClean="0"/>
              <a:t>9/26/2014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F3BDC-4841-4413-89E5-D5953153C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75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06DA6-7D4C-412D-9E48-B1256B920427}" type="datetimeFigureOut">
              <a:rPr lang="en-US" smtClean="0"/>
              <a:t>9/26/2014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F3BDC-4841-4413-89E5-D5953153C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725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06DA6-7D4C-412D-9E48-B1256B920427}" type="datetimeFigureOut">
              <a:rPr lang="en-US" smtClean="0"/>
              <a:t>9/26/2014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F3BDC-4841-4413-89E5-D5953153C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24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06DA6-7D4C-412D-9E48-B1256B920427}" type="datetimeFigureOut">
              <a:rPr lang="en-US" smtClean="0"/>
              <a:t>9/26/2014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F3BDC-4841-4413-89E5-D5953153C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580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06DA6-7D4C-412D-9E48-B1256B920427}" type="datetimeFigureOut">
              <a:rPr lang="en-US" smtClean="0"/>
              <a:t>9/26/2014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F3BDC-4841-4413-89E5-D5953153C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72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06DA6-7D4C-412D-9E48-B1256B920427}" type="datetimeFigureOut">
              <a:rPr lang="en-US" smtClean="0"/>
              <a:t>9/26/2014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F3BDC-4841-4413-89E5-D5953153C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1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06DA6-7D4C-412D-9E48-B1256B920427}" type="datetimeFigureOut">
              <a:rPr lang="en-US" smtClean="0"/>
              <a:t>9/26/2014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F3BDC-4841-4413-89E5-D5953153C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753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06DA6-7D4C-412D-9E48-B1256B920427}" type="datetimeFigureOut">
              <a:rPr lang="en-US" smtClean="0"/>
              <a:t>9/26/2014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F3BDC-4841-4413-89E5-D5953153C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44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06DA6-7D4C-412D-9E48-B1256B920427}" type="datetimeFigureOut">
              <a:rPr lang="en-US" smtClean="0"/>
              <a:t>9/26/2014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F3BDC-4841-4413-89E5-D5953153C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96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5800" y="1447800"/>
            <a:ext cx="77724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718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Using Chemical Demonstrations to Demonstrate Concepts in Physical Science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464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Demonstration 4 – Energy Change</a:t>
            </a:r>
            <a:endParaRPr lang="en-US" dirty="0"/>
          </a:p>
        </p:txBody>
      </p:sp>
      <p:pic>
        <p:nvPicPr>
          <p:cNvPr id="3" name="Picture 8" descr="Flaming Bunsen Burner Against Black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657600"/>
            <a:ext cx="190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4419600"/>
            <a:ext cx="2641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</a:t>
            </a:r>
            <a:r>
              <a:rPr lang="en-US" baseline="-25000" dirty="0" smtClean="0"/>
              <a:t>4</a:t>
            </a:r>
            <a:r>
              <a:rPr lang="en-US" dirty="0" smtClean="0"/>
              <a:t> + 2 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CO</a:t>
            </a:r>
            <a:r>
              <a:rPr lang="en-US" baseline="-25000" dirty="0" smtClean="0">
                <a:sym typeface="Wingdings" panose="05000000000000000000" pitchFamily="2" charset="2"/>
              </a:rPr>
              <a:t>2</a:t>
            </a:r>
            <a:r>
              <a:rPr lang="en-US" dirty="0" smtClean="0">
                <a:sym typeface="Wingdings" panose="05000000000000000000" pitchFamily="2" charset="2"/>
              </a:rPr>
              <a:t> + 2 H</a:t>
            </a:r>
            <a:r>
              <a:rPr lang="en-US" baseline="-25000" dirty="0" smtClean="0">
                <a:sym typeface="Wingdings" panose="05000000000000000000" pitchFamily="2" charset="2"/>
              </a:rPr>
              <a:t>2</a:t>
            </a:r>
            <a:r>
              <a:rPr lang="en-US" dirty="0" smtClean="0">
                <a:sym typeface="Wingdings" panose="05000000000000000000" pitchFamily="2" charset="2"/>
              </a:rPr>
              <a:t>O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0375" y="1600200"/>
            <a:ext cx="8229600" cy="25908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dirty="0" smtClean="0"/>
              <a:t>Energy is released during some chemical reactions.  The fire of a Bunsen burner gives off light energy and chemical energy.  (An alcohol burner, candle, lighter, etc. could also be used, although reaction would change.)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20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Demonstration 5 – Heat Change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Hydrogen peroxide,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is unstable but decomposes very slowly.  The decomposition reaction gives off heat.  If Cu</a:t>
            </a:r>
            <a:r>
              <a:rPr lang="en-US" sz="2400" baseline="30000" dirty="0" smtClean="0"/>
              <a:t>2+</a:t>
            </a:r>
            <a:r>
              <a:rPr lang="en-US" sz="2400" dirty="0" smtClean="0"/>
              <a:t> ions are added (as a catalyst) to add aqueous solution of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the reaction proceeds rapidly and can become hot enough to boil the water.</a:t>
            </a:r>
          </a:p>
          <a:p>
            <a:r>
              <a:rPr lang="en-US" sz="2400" dirty="0" smtClean="0"/>
              <a:t>If dishwashing detergent is added to the solution before the catalyst, then a version of the elephant toothpaste demonstration is produced.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2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anose="05000000000000000000" pitchFamily="2" charset="2"/>
              </a:rPr>
              <a:t> O</a:t>
            </a:r>
            <a:r>
              <a:rPr lang="en-US" sz="2400" baseline="-25000" dirty="0" smtClean="0">
                <a:sym typeface="Wingdings" panose="05000000000000000000" pitchFamily="2" charset="2"/>
              </a:rPr>
              <a:t>2</a:t>
            </a:r>
            <a:r>
              <a:rPr lang="en-US" sz="2400" dirty="0" smtClean="0">
                <a:sym typeface="Wingdings" panose="05000000000000000000" pitchFamily="2" charset="2"/>
              </a:rPr>
              <a:t> + 2 H</a:t>
            </a:r>
            <a:r>
              <a:rPr lang="en-US" sz="2400" baseline="-25000" dirty="0" smtClean="0">
                <a:sym typeface="Wingdings" panose="05000000000000000000" pitchFamily="2" charset="2"/>
              </a:rPr>
              <a:t>2</a:t>
            </a:r>
            <a:r>
              <a:rPr lang="en-US" sz="2400" dirty="0" smtClean="0">
                <a:sym typeface="Wingdings" panose="05000000000000000000" pitchFamily="2" charset="2"/>
              </a:rPr>
              <a:t>O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10242" name="Picture 2" descr="http://www.stemclubs.net/media/images/thumbs/95_201204126155197228134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2" y="4343400"/>
            <a:ext cx="2124074" cy="212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051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Demonstration 6 – Light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Snapping a </a:t>
            </a:r>
            <a:r>
              <a:rPr lang="en-US" dirty="0" err="1" smtClean="0"/>
              <a:t>glowstick</a:t>
            </a:r>
            <a:r>
              <a:rPr lang="en-US" dirty="0" smtClean="0"/>
              <a:t> breaks a small glass container in the </a:t>
            </a:r>
            <a:r>
              <a:rPr lang="en-US" dirty="0" err="1" smtClean="0"/>
              <a:t>glowstick</a:t>
            </a:r>
            <a:r>
              <a:rPr lang="en-US" dirty="0" smtClean="0"/>
              <a:t>, allowing chemicals in the glass container to mix with chemicals outside the glass (but inside the chamber of the </a:t>
            </a:r>
            <a:r>
              <a:rPr lang="en-US" dirty="0" err="1" smtClean="0"/>
              <a:t>glowstick</a:t>
            </a:r>
            <a:r>
              <a:rPr lang="en-US" dirty="0" smtClean="0"/>
              <a:t>).</a:t>
            </a:r>
          </a:p>
          <a:p>
            <a:r>
              <a:rPr lang="en-US" dirty="0" smtClean="0"/>
              <a:t>The resulting reaction gives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off light.</a:t>
            </a:r>
            <a:endParaRPr lang="en-US" dirty="0"/>
          </a:p>
        </p:txBody>
      </p:sp>
      <p:pic>
        <p:nvPicPr>
          <p:cNvPr id="8194" name="Picture 2" descr="http://static.giantbomb.com/uploads/scale_small/0/2269/539583-glowsti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038600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603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Demonstration 7 – Color Change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400"/>
          </a:xfrm>
        </p:spPr>
        <p:txBody>
          <a:bodyPr/>
          <a:lstStyle/>
          <a:p>
            <a:r>
              <a:rPr lang="en-US" dirty="0" smtClean="0"/>
              <a:t>Don’t spill chlorine bleach on your jeans!  The bleach reacts with the blue dye on the fabric and causes the color of the material to change.</a:t>
            </a:r>
            <a:endParaRPr lang="en-US" dirty="0"/>
          </a:p>
        </p:txBody>
      </p:sp>
      <p:sp>
        <p:nvSpPr>
          <p:cNvPr id="4" name="AutoShape 2" descr="data:image/jpeg;base64,/9j/4AAQSkZJRgABAQAAAQABAAD/2wCEAAkGBxQTEhUUExQWFRUXGRgbGBgYGR0bGBseGhsYGh0cIBcYHCggHBonGxsgITEhJykrLjIuGyAzODMsNygtLisBCgoKDg0OGxAQGjQkHyQvLCwsLDQsLDQsLCwsLCwsLCwsLCw0LCwsLCw0LCwsLCwsNCw0LCwsLCwsLCwsLCwsLP/AABEIAOEA4QMBIgACEQEDEQH/xAAbAAEAAgMBAQAAAAAAAAAAAAAABQYDBAcBAv/EAD0QAAEDAgQDBQYEBQQCAwAAAAEAAhEDIQQSMUEFUWEGEyJxgTJCkaGx8AfB0eEUFSNS8TNikqJTgiRywv/EABkBAQEBAQEBAAAAAAAAAAAAAAACAwEEBf/EACQRAAICAgIDAQADAQEAAAAAAAABAhEDIRIxE0FRIgRx8LFh/9oADAMBAAIRAxEAPwDuKIiAIiIAiIgCIiAIiIAiIgCIiAIiIAiIgCIiAIiIAiIgCIiAIiIAiIgCIiAIiIAiIgCIiAIiIAiIgCIiAIiIAiIgCIiAIiIAiIgCIiAIiIAiIgCIiAIir/Gu1VLD1m0DLqpbnIGjWXGYuMDUaSupN6RxtLssCKm4nt2GNkYarUMTFIsdI5hriHn/AI/FabfxOpTBw9UG9szJ8OtibfsqWOT9E84l+RUV34kU8jXjD1YcSG+Jt4IHPSSsx7fNDi00HyHhntNuTy6c13xT+DyR+l0RUyh+INJzyzuK0tEn2Ocal43/ADWej2+wzvcrC8ey03iYs47J4p/B5I/S2Iqqzt9hCM01IkCe7Op0Fl6/t3hQYiqTE2pnSJm/Rc8c/h3nH6WlFUx+IGFOWBW8Rhvg1Om557rw9v8ADAS5ldo5llh5w6yPHJehziW1FV6HbzBusKjv+DjrMaDp8luHtZhZjvDMxGR0z/xXFFvpDkicRQDO1tBwBbncC0uBDYkDU+IhauI7b0W5Ip1CagBZ7ABBm857Cy745fBzj9LSioDPxLa5oc3DugvDPE8AyROgBsN1iqfiJULXvbRYGsiZc4m5gCzQNL6/VV4Z/CfJE6Ii5dxP8QsSyA1tLM6MoDXOMnb2h10lfB7TY+o+oG1gxrYDSGMLtpsQQN/aI2XfBL2PKjqcrVx/EqVFuarUbTH+4gfAan0XM6faPEtfUFStUt7JJYBcm3ha0Cw5E9VGcVxTnNBgGpInM4SQJjUyZnSVUf479kvMvR2DBcRpVf8ASqMfETlcDE6SBotpcs/DnEeFwa2KtBxztNi6k5sATvkOax5zN4XUKNQOaHDQgEet1lOPF0aRlZ9oiKCgiIgCIiA8JXCOIcZ/iMZia+UuBcKdM5iGgN0Bi9+cxceY7B2ux/cYLEVRqym8jziB81yXsfw/LRzVC5pc5zpzCDaG5mPGWbTz05LfBp2Y5NmiOKvDnBzIdGQN1j/1vdbuI4kzuWioC9wDgQ4Bzgfdmc2UfsrPW4BTcDGR0wCWE0qhtclpkOnzCi3dnjSMsbDb3dM/8jLesAr1KUZGNNETh6bKndg0yHTP9N7msYGgmXBwe3XYQV62n7WV8ENzHMHACZEksLvoFvVuH1gb1KjmiTAJged4I6wtEUjD2ta5wcYLWNMmJ1d+ytL4zlnwyhWaHGM1pzNfmzDawOYeoC1qjy0ANc5vME6E20KknsqVS0dxVAGWQTHs2AhwgCN7LZqcNr1nPgZWRZrhDC42AAd4SRrYck5NdiiDflLMgqOgXLbazc7L7p1CPE95bLYaLZiLfKytXFeC0KQBNNhbL80tHsUmDNfXLYmNJKo/C3sqBpqMIzd44Frg2zTNg+k70upjkv0dcaJCriDkkuIyRkbIBnr1vMKdo8TdUYXClm9otaGtE5YcBAkkNLr3El+wmIpvDKRaKgdUaD/ViKbhAi2bK0z9ZVg4Th3VCx3e1DmzOJdlb7OS0gOGhbYDeddMc7utFw/s0u9z0n5qL2jUNkEySWgnK2HCzzGtjENlQeJxL2VQ+rT7sttmgukgEbGJ+wrxQwtB1U0/4hrqjZBY1zXENdzv4YmACLdJWhxfsw4Os5z2jKBmMkiYBHiF+fkVzFOm7EkmRPCMQ5lM+MXaQ2wBE+9ebdFj4o7MKZpOqFzRla20BsWdmgeHrMGVZOF9mmsc8VGkBp52c2qIJ5lzXZhJ2yqv9pOEHDmgQ4nuS5j3QRIa5z2WmCS12vRaLInKkTx1ZH4fAPLWgugSQWh0lxsDLmS0G43Flus4e17agGYmmB4IytkaCzidtcw0X3QGcQ1xBkOAPOOR0U3gsKWtI9uo675uBawAGgGnVXJkkLw7D2kNa0gmQCASDENc4m+mkm2q0MRTxGZ2RhYJuBAmNgdPMqz1OFtJa1omJltMZnToSXCzR5nosLuHBpynKw3AA8dS87ey0+ebbnbinFHaZU/5Y9wc+rZxJDZIDGxGZxJ1iQALyecLZo8IYAXnvKhbcvJyU9p8btdfdkq1/wAkdALopwIDqhzP1AsD7E3v1HJZv5E9zc0vqPLXZXuygNsYgEPi/IjyXHk+Ha+kX2WxuTGhwjLUbkJaHFs6+24Qf33XTeB2pmn/AONxYPIXHyMei5d2lf3NSlWaJFJrHFpfLjmME53S4jxR/wCvw6P2VxvfMqPggGo4gwRIIBGovYgTpIK8+ZPtmmJom0RF5zcIiIAiIgI3tBQD6D2mdiI1kEEfMLkOJrGgXMhxqlwLtah7pomYOjS4AQJ32XVe0xJaxobml0kbwBqIB3KqeDaa2JqvBJZTa2m0O1Dj43iR0y7r1YJUjz5FbIjhvF6lWAMPm3JP9MmdxlIOu6tGFe4DxZ6ZO3tgfK/qCVWDwxwxVSrVqF9NwcW0y0kB3OwMXmCBdYcRiQSQ0vAB9kOJGk6Zgemit/r0T17J7iuCD/GGMqEGQWS10iRcC+82BX3wvj2HbFM1H0ngDw1MpnaRnAfJPQKNwvE6zHw2qSA5rQ1wN53GbKY9SrTVxbA0NxgYzNZsmQ7nE6HoCfVZyaXZSRjxeOhwJNNzYJjMWPOgEBwgm5Oo0Wzn9nMxw94WEQ0F3ukjZU/thw40ns/h3uc15lwJEQAZdYAkiwg8wvfw8fiHPrsxILGsaGNbEXe6ItYwG6jmuSVKwtsz9t8R/wDHqMNs1KnTPnXeA7Te6rR4aWtaxoIc3k6wkeKQfP5lT/4ivGVrWtzl76lVzedOgzKf+zxFxpZV3h9Wm8B7WWcJiXjQ8muJW2HUSZk5wjAVaje7kgNtJAMjTWNV72qwxotyU3gOyVGh0xdzKUxBABytsbwYsbLc7O0SBI70eRMczZ9L19Vqdoa9MFznh5LcxEg7yHiWARqLm9hsuTbboR0UCvwk4atRq0HgVXOmn3bxAuBmlvuxMz1J5Ls2Ew2R2atiHPLbho0E21IkmLeq5ZV4mxrj3dJsmBIF7EONzU1gRPIrNg+0jmkeAkt2ZTZPvSZLnDUn0AWTxey+VnRcRxVve0xI8bajCJBcczS8eEaDwEX3KrHaLj/eWyhzSwVAHf8AkpEtO+uTNbyWDGcVfUYKzajGigaVQhzi55hzSQcgY1p8JEHNIuIWrV7P4g1A1tNzg2oBJIDclQazPIfO6tRSdsm9GJ2PJyuL2jQ5mNkC8ESYbInqrPwod42YzCD4numZtIa2GxvIJXN8Dwh+dwcZqU3kAu8ZBZImTNrERradr2HCY8tmSXVNHZufKAbj6iFqk5ol/lnQ6WGa8eOo6P7Ww0T0A19RKk8DhaNMeBgaY1El3/Nxlc7wmPqAyJIOs2HO3rzUpiOM1Gizg10aakKHhOqZNcYqh7jSElxmwPK8E7ErNw3irBSbLg1zbX6Kl4fFOZVY8kmL3JJPPTSyzcfOc97SOpBNiNovpHn5K+Hoi9kfjKQFXEHJ3haXnNUdaGGwyttlDHCAd5Pn0fsBxMVsMBqaeVuaIDhHhdO9rE8wVzjEFhqufOd2VroEBgMFjjcTMsE5SPdUr2M413WIYHHw1Ia+JIMmGuLjJJBIEzopyY3KP9FwkkzrKLwL1eE9QREQBEXhQFM7U4ojEEz4abB8XSfpdVih2lZTpuNy92ZznOhpc94AADfehuUSORWbtFju9q1yLgvDR5CGz8AVVGValnFuek8ZntcGm5cZcA4EehXtX5SVHl7bZZMVxsPAgnMSAMu8C88hLz8FHcRphrgdZg876aL44b3DiWkBgEmXAgzyBa+BEL5fWw7rkPzBzQbkiIdmIIcRAsrjOMf8jji2ZMBxLu3iXZWjV23MiOZ09eS2+0Dv5i6mKdJ0UzYgkNMiXWsB7IFpJ5KIwWJYL9yCc4nfwjLMF08jyMEKW4d2gqs74hjfFla0AnwsGYzG7id+g2XJ1LpHVaJ3hfCDh20mPca9YukjSzpeYBktbmO86zyA3BTqYbO4w8Fxe6AYktAERmMDy9V5SqVKVAVHEurVDLidf9otsOQUZjaL63ic4kiLdDeFHBy7Y5UaFfib31s5ygCj3bYBI1L3OlwESYGmxVdoUs8AeC5Mi0GRJHK4V9o8LabOIJIMcwIjbeFDt4EKI8Jz62vz0W8HGKpEO2fNXjbmtb3MNIcJaBIcM17fkFoY2uak1GveXBrh3TiXNae8pWE6iV916BpNDoIB5i8efn66rJVxYcwVGsBqxTBjRxL2mSNrtkrkkq0E9kVxqo11KlI7vOXZoaARb9VG96JLafhG25Ivz03PqV98ddVOUPcCZcCALRA1tr+q16OFdnaLfTZ37JLtf2VFaZ62S17b+Kx+PLzVh4d3+Iih33dghjCTmdmyCNG5SJvbMVHYakGB1vFM39Vu4Cm5tRrxqHNdExuN9tNFWSEZLZMZNGxX7Ovo021AHNeXuMmxmfCY0BgT/lZsFhW4hgnwVhLXAQ0tcJMhpvlNzlIgXu2ZV9xuLpVGua47XB1G0eaq9bDNzOmnLmmMws62hDheYWCbfRbor+Iwtaicp8Ykw7SfRxy/9itXvHe9M7wc3TUFSuMq1BGSpWtMBzWuHi1nQ/VRJq1SQc0ubDbg9TJEXPiPxWilL4TSPt2JeG/6bzbcgTM7u32WCmcU4QwMvJu9piOjXGIjUhZ8I2plBztEQACHEAtAI0jlrO6uXCuC1cvirZQbkNYL5gJBLiba6LkpyQSRQuF4lzy2arKjb3bMgkTYlogRsNjupd1NodDYEHXpGxH0WLjPZ+jhH5aMhpYHNJMmWGXNPTK35rRbWk69eoiyrG21sSST0dx4HjBWw9KoDOZoProfmFvKofhni8+ELZ9h7h6O8X1JVvXgnHjJo9UHcUwiIoKC0eN4ruqFV41axxHnFvmt5Vrt/icuFLZg1HBv5n6KoK5JEzdRZzfDtzjKJnxmxuSRlH1J9F8YrDgVGtDRAGWIjW336LapNDCAWl4EB0CQNxPTxarJw095iWtZMTLp6Ta/VfS9nkJ+pRNDChsWgTOhJvv1VSpMD3RIbYiItzBsr3xrFNYzKYNtOusKrhlB8n2Z0H76KYPVhmHCcNqZptlGpJ56+q26LAajB3RJnWNbg6DQX/VfFHCD3Hn/ADHJWXs/w5zBmcZMb+qSlQSs3sbhmEAPsQFGYvBZT3rDPMTY/BZu0WJcKZ8M3Gm/NV3AY5zRlDHQYBbqOem3mFEE6s63sk6tZuem4O906nQ6EfktDtSTTLajXQCNeoErZ/k2YBxOUScoMzfy0Wjj+FOII/qFvISY6gbHX4q41fZxnhx9OqxtN4mWyeUiST5wJUbxGgcOx72mQW0wADFyXgeWt/JfeJ4a+icxsA03NjBGXzXncurf05zA9ybdKjZnyErskq0F2QtTCljaJe1xL88Anfw3nyOnRYziIrQ6mSczrXkG9/SNJ33XScfwOk80A4gBpIAixlot8lUq/A6bazn03At/qOyg6EEiJ2Bk/BZuVtFLpmDhmHa4uL2lzQM3InpGovZWXs3hw0GoaUGYZpdxjrt+S1eG1G0wGObLnATzHIeYlWnheGcS0RABt67qskiYojXA53BokaTuT1WJ1B9RzvEGAx5q1YvhTQyxII3/AGVJxge2oQXx0nkVnCXLouSrs2q/AMwtWGh2VexHCe7N3Eje/mpOnWi2Y20WeniWkRlJtuPvb6LROSI0VsMIGWTlkGOu+isVHtCRSaI8QbB203WnjiR/psgRIgW+SiajXG5B8vjv8FdKRy6NviFfvmmwkSRqLEbdbqv4VsQTuQFny1HeHM4g2MEtOhE2BPp0WOuCD0MED/7CSL8jIVJUC8/hVXirWp7FocPMGP8A9Lpa5N+HlQsr5uZDfQ6/kusrwfyF+z0YX+QiIsDYFc3/ABHxxdWZSGjACfN5F/QAfFdHK45xqua2MqEXmo4NEawcg35Nlej+NG5X8Mcz1RtYPCuhxLTIbsSHAkmOh8IHyU5wLABjy4NsJkxrzW9w7AgNvzn4AAT6ALYqVfDAEDSy2c2zOip8Ux5qVHO7ogTaQJ8z5rDh8Q4RFMD/AD5KbxWVsnKHHqfitLPJjLHw+/8AK0T0Q0ajuIVJJyQdh+w+7KVwGPrZc9P+oAfFTOo8iV4MTTbzF7Gb9FmryR3tF3MOgAOH6iFyW/R1Gjxfi76dRzdQ7LZ4kCWgx6Sor+MaQMstduOWsQdVsYmuCf7tSTrP7rV73/aPvzVJJIlktgcdVdlEkiJ5rLiO0gbLA68+0G6W5jVaBrPFBzotmAjS0c/M/RQbsTBlzAR+yKCYujZ4hjnVXkB2YGwJEQJ3TCUslV+Z2UEUpJNhLnEweXh+ajqxzERrsPNfeOeW1HiZyNoETceFtVx6DfXqpzPjDX/n/SoK2W+vxMBp7tweQ0ZQ28kkAAdZEehVa4Q9zSZJcCMoMASRax8ysnCMOwPmrUysDSCRJM5pgEjwzpbYC91u4iqyR3XsiA0aCBos4Jt20VJpKkSuCwb61QGAxsjWCTz02sr1hqAb6CyrfZzHC8wP3hSWI4/TFw6wN1GXk3R2FLZI4kEghc+7UYJza8gECGyfu2qsfE+MVO6a6i3Nm3I9n05yoHHYfERmLiST11PTnK7hTi7E3ZW206jSLj79FsUe92Omw8x+X1Viw/Zio8gve2DewPSyjOK8LbTdlFR23pt15L0KcW6MqZrsdUIMmAI5fey8r1Q1sHa8gyY5/RYamCdMhwMgz6rXbhyHOzAgdL8vn1VaOGY8M0e2Te0nLstPFUJDoAsXabQc0Ryh8c7KYd2gpgBpYSJAMEeR01WTDjDOqZWva3O5tm6yTkk8pLm/AKXJrbKR8dlf6bSTALpLeew+q6rg62djXcwCuY8U4VUo1GupAva1sRrFzsrr2LxneYe+rHOb9HDXzj0Xmzq1yRri06J9EReU9Bgx1bJTe4+60n4Bcn4NhoqOqviGgwTudSfhPxV/7bY7usMebiG35TJ+Q+a5biscXAguDRHvEjUgDTbLK9f8dPi39PPlf6L9h8S1jRNRpHPNv9/RRuN4+0jLShx3Ow6yqRiGBoF7ETYyPn92W3g3Gfh9wvQsaM+RPtrPdc8/vyWJlB5JM72gz+S1KFUjfnzW7QcY6lHoky0cGTAIBmddus/kpF/Bg1hh/icLCNtD5qS4HwbMA97ragD9fJWCtgWlsNF+srCeVJ0aqDZS8N2Yc4+1dbFXsfUFwQeYlW/B4cMkaHzn6pxGsW0yQJPIbrPzSvRXjVbKtxThjWYR4jbN6hc9qgOIAIbzJ+H+CrnW4walKtTeImdbazIVJLIjmI/P5r14k92YyMmIPdukHTT78lh4nu9uYucxrSBqLVxMRMQfqsbqlszj9/f0WDEkwDa7nbGQGtbcHY+M69earJqOxHs33Ygd7n7r22sMudeQ0AkA2ItMjrvK8djiLaxBkzpHL6rWfUywSLDTeNARrpI2XoqNcJHXS/I9NlVEkpgMVBAIJzaXnUmLesq8cF4WH2LcoN7m/wBwuccOqEPbaYc2+tibn5SulUeJZXAdFhmv0XCvZYsLwum1sASOtx92WTGYYGm5sD2SBbooTDYiu0Fwg/7VmZx8ElrmEGF5OMrN+SowYSgaNPKH89foATYdFBcXwRf4pE6n7+9Vv8Rx2YyNot8RsoHHYhzzAEfWLR99F6Ip9mLNLE8PcTIOmt0weDcXQTtrNvn0WXJ6T1WticwdOmk/JbIgwYzg1nkvEX8/MXgf5UOzCgPaQ52eI0sTBy328YarIxjpyb2PQRz6rPiME9oIABEa7yII25hcctUdRLcM49SIAe8BxAN95uFZOzFZrs+SIJBkRf4Lj2LbleBpBgdBq3/qQul9icVTZlpNIzGZE3mJ+gWOWK42jSD2XRF85kXjPSc9/FHF+OjT6Fx9TA+hXP6tE1GnzJtrDRHzLj8F0ntn2Qr4mt3rHtiGjKZDobexmNZ+KqOJ7H12ubL2gjNYmDdxN23kbWJB9V7sUoqKR5ZJ22QuUyRrpA2ta3XVbuGMHpNvvmtmv2dxQAcKZdp7JH7LSqOLHQ9rmEGCHAgj0IXoTT6M2S9DQ/Acuuim+HtBpzoeqreHxFr/AKKZwdcACTaPv0WcikXTC1i1rWtiNFI0Xm6qGH4q32c0g6H3gfLl1XuL47VAtEzFrzK8zxts15UTPFOMOpPNgbW/fotDGdo5pETDpAsOd/ooI4xz3gvOa0GNB1jmojG1fHltA+H3+q0jiXshzZKcaxbHG5DTa0GTMbKrVKniJF/P9un5KR4jSZla5hObQ6comdr7R7qgcZV2FzPPlv5WXogqRm9sy1ajXhrcunntsB1j5lYcS6SyDeX2j/c0DUwIDRpyWKlXDC3OZkyY5WW47ANfXDc0MzmCYJyuqPcPLwgDXcKcvSX+6Kh2CSKgD2Oyn+2QIO63hSpVHxSBaSC6CZBgX8istbjRLAG0w1zREFwuBpBj5Ku4zirw7MPA7QxYxy/K6q37JSJ0PAtYt3nUXCtXCsYCGkmwCpHCg6uZJh0XHPr5qYo1HNMREg2HMHX4KZJM6tHRP5uwCAdrKNxuJbUjTMLflqq3QxdhpO/+Vk/iOW2sz81ksdF8jYq1Lgnr8j97LWxzxt019V8Vqvy+91pVKoMdLbzzH1WiRBstl0AdQpvheEa0gm526b7qHpVmtJzy0GCHbR9jUKWw2Uy5jw6LkT0hTJnUiVxOABIcNVBdoqxa5oa4taGyYMH/AB+imMLxENBBDnRuBsbD1VUxnCKuIquIcLkjK0Go6JsCG2aYvcwoj3splZ4jW8NjOUagz7JyzMXsG3W52a4gGYmk+bCo067Gx9IKuXDPw4gNzvmQc2YCBMQAwWOl5JHRWrCdkcKyCaTXEbuDY+DQB8keaNUd8bfRN5h0Xifw7f7W/AIvFo9GzJC+KtBrhDmgjqJWREOmg7hjQCGEt6TI+B/JQuJ7Nv8AcLHdHyPmA6PNWlFSm0S4JnPMb2fye3Sa0b5Zg+Thv5rQbwCQMlUtBt4gXAeo2m266itSpw2mTOWD0tr00Wyzv2ZvF8OZfymq3XKbWjW5gCCNen7rxzXNbLwWwSOgI18Qkb81ecdwh/uDMNdb77GxUNiad9CDpBt8Z081sslmbhRTcRjy02N+l7ab7KNxGNzb+vP7/JXitw5pyg0gY94iQ5x1JPva6WGmui0eKdm6BaXgmk46lt29fBFrclcciJcWU7+MyZmySDt1Gn0WCjRMy65ibczEAdFOUOzIaO97wVJDiTBaABJkNN4ym5+qj6lLO4CCCDYDUmbXEyNNL8ua0UkyWRDHtL3OeYDc14keEbDlKz8PxtRopPABIAc3MT7IDSJHrPqrjw78PK1eXVAKLTs673Xm7QYaJ0GvRbmL/DjEDKKdSnDREmZILGtPhIIB8I+Kxnki9WaRT+FQr41roIDmPcJAddpE6NdrtuPVaNRwe7K7W97aidle8X2Brtw4Bh7mtc0BkEwTPvEW2tdVbF8Cr0ge+ovyjR5aRHryWkMikuyXGmffA6JY5pJF35WwR/aSTbYGB6qxcWwjoDxcGJ9RE2UIKLxSoQZaJeJj2i/p0a0KSPEKrxlzBo3gfrKzcv0EtEe/FEa+d7DdZBicx9kkkTYdJ31U1wyg0QHsaSdHEX5a7FTraDXNggZYvyv0XXkQ4lKaH1TDY8yY8zbotqlwEm7n2/2iJ15/pyUyzg7g/wDpNcWm1mktuOe0Sp/hvAKsf1C1g6eJ31iJ81Ly0dUbKzU4b4Q1xlo/ugxOlypPCcCc900mAMIsTZgECLDX0Vuw3CqbIOXM4e865/Qei3lhLM/RqsX0g8H2bpj/AFPGeV2t+AN/UlS+HwzGDKxrWjk0AD5LMixcm+zVRSPIXqIuHQiIgCIiAIiIAiIgCxV8O14hzQ4ciJHzWVEBpjhzA0tAIB3kz8VFYzsu17C11R0zYwIjkRuPgrCipSaJcUzmr+y+Ka8Q0QDqwzobaxbdTHY/sgyg99V7fFJFJpEBjecT7R+QVxhewqeWTVErGrs8AXqIszQ8heObIgr6RAV7i3ZSjUpltMd2ZJGWzQT7Xh0AO4EaKk1OB1qLyx9NxH9zWkg77D5Lq68haRyNGcsafRSuG8INWm1uUti+cgx++isGE4ExvtnP0IEfDf1UrC9XJZGzqgkeBq9RFBYREQBERAEREAREQBERAEREAREQBERAEREAREQBERAEREAREQBERAEREAREQBERAEREAREQBERAEREAREQBERAEREAREQBERAEREAREQBERAEREAREQBERAEREAREQBERAEREAREQBERAEREAREQBERAEREAREQBERAEREAREQBERAEREARE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4419600"/>
            <a:ext cx="27844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Indigo + </a:t>
            </a:r>
            <a:r>
              <a:rPr lang="en-US" dirty="0" err="1" smtClean="0"/>
              <a:t>NaClO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no color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blue        sodium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dye         hypochlorite</a:t>
            </a:r>
            <a:endParaRPr lang="en-US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270119"/>
            <a:ext cx="3276600" cy="322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3603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Change of Properties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3200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signs discussed above do not guarantee that a reaction is happening.</a:t>
            </a:r>
          </a:p>
          <a:p>
            <a:r>
              <a:rPr lang="en-US" dirty="0" smtClean="0"/>
              <a:t>The most important sign of a chemical reaction is the formation of new substances that have different properties.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3989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Demonstration 8 - Change of Properties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1981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Starting materials, sugar and sulfuric acid, react to form bubbles as a gas is given off.  	The beaker gets very hot.  New substances, very different from the starting materials form.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4800600"/>
            <a:ext cx="35333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12</a:t>
            </a:r>
            <a:r>
              <a:rPr lang="en-US" dirty="0" smtClean="0"/>
              <a:t>H</a:t>
            </a:r>
            <a:r>
              <a:rPr lang="en-US" baseline="-25000" dirty="0" smtClean="0"/>
              <a:t>22</a:t>
            </a:r>
            <a:r>
              <a:rPr lang="en-US" dirty="0" smtClean="0"/>
              <a:t>O</a:t>
            </a:r>
            <a:r>
              <a:rPr lang="en-US" baseline="-25000" dirty="0" smtClean="0"/>
              <a:t>11</a:t>
            </a:r>
            <a:r>
              <a:rPr lang="en-US" dirty="0" smtClean="0"/>
              <a:t>                     </a:t>
            </a:r>
            <a:r>
              <a:rPr lang="en-US" dirty="0" smtClean="0">
                <a:sym typeface="Wingdings" panose="05000000000000000000" pitchFamily="2" charset="2"/>
              </a:rPr>
              <a:t> 12 C + 11 H</a:t>
            </a:r>
            <a:r>
              <a:rPr lang="en-US" baseline="-25000" dirty="0" smtClean="0">
                <a:sym typeface="Wingdings" panose="05000000000000000000" pitchFamily="2" charset="2"/>
              </a:rPr>
              <a:t>2</a:t>
            </a:r>
            <a:r>
              <a:rPr lang="en-US" dirty="0" smtClean="0">
                <a:sym typeface="Wingdings" panose="05000000000000000000" pitchFamily="2" charset="2"/>
              </a:rPr>
              <a:t>O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Sucrose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057400" y="5029200"/>
            <a:ext cx="914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133600" y="4648200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348" y="3847032"/>
            <a:ext cx="4697626" cy="262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4195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Bonds: Holding Molecules Together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chemical bond is a force that holds two atoms together in a molecule.</a:t>
            </a:r>
          </a:p>
          <a:p>
            <a:r>
              <a:rPr lang="en-US" dirty="0" smtClean="0"/>
              <a:t>For a chemical reaction to take place, the original bonds must break and new bonds must form.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708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Breaking and Making Bonds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Molecules are always moving.</a:t>
            </a:r>
          </a:p>
          <a:p>
            <a:r>
              <a:rPr lang="en-US" dirty="0" smtClean="0"/>
              <a:t>If the molecules bump into each other with enough energy, the chemical bond in the molecules break.</a:t>
            </a:r>
          </a:p>
          <a:p>
            <a:r>
              <a:rPr lang="en-US" dirty="0" smtClean="0"/>
              <a:t>The atoms then rearrange, and new bonds form to make new substances.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030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>
                <a:solidFill>
                  <a:srgbClr val="FF0000"/>
                </a:solidFill>
              </a:rPr>
              <a:t>Demonstration 9 -New </a:t>
            </a:r>
            <a:r>
              <a:rPr lang="en-US" dirty="0" smtClean="0">
                <a:solidFill>
                  <a:srgbClr val="FF0000"/>
                </a:solidFill>
              </a:rPr>
              <a:t>Bonds, New Substances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24200"/>
          </a:xfrm>
        </p:spPr>
        <p:txBody>
          <a:bodyPr/>
          <a:lstStyle/>
          <a:p>
            <a:r>
              <a:rPr lang="en-US" dirty="0" smtClean="0"/>
              <a:t>Chlorine gas is a diatomic molecule – a molecule made of to atoms and is a yellow-green gas.</a:t>
            </a:r>
          </a:p>
          <a:p>
            <a:r>
              <a:rPr lang="en-US" dirty="0" smtClean="0"/>
              <a:t>Hydrogen gas is also diatomic, made of two hydrogen atoms, and is a flammable colorless gas.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483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Demonstration 9 -New Bonds, New Substances (cont.)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24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When H</a:t>
            </a:r>
            <a:r>
              <a:rPr lang="en-US" baseline="-25000" dirty="0" smtClean="0"/>
              <a:t>2</a:t>
            </a:r>
            <a:r>
              <a:rPr lang="en-US" dirty="0" smtClean="0"/>
              <a:t> and Cl</a:t>
            </a:r>
            <a:r>
              <a:rPr lang="en-US" baseline="-25000" dirty="0" smtClean="0"/>
              <a:t>2</a:t>
            </a:r>
            <a:r>
              <a:rPr lang="en-US" dirty="0" smtClean="0"/>
              <a:t> react, bonds between the Cl atoms and bonds between the H atoms break.</a:t>
            </a:r>
          </a:p>
          <a:p>
            <a:r>
              <a:rPr lang="en-US" dirty="0" smtClean="0"/>
              <a:t>A new substance, hydrogen chloride (</a:t>
            </a:r>
            <a:r>
              <a:rPr lang="en-US" dirty="0" err="1" smtClean="0"/>
              <a:t>HCl</a:t>
            </a:r>
            <a:r>
              <a:rPr lang="en-US" dirty="0" smtClean="0"/>
              <a:t>), is formed.</a:t>
            </a:r>
          </a:p>
          <a:p>
            <a:r>
              <a:rPr lang="en-US" dirty="0" smtClean="0"/>
              <a:t>Hydrogen chloride is a nonflammable, colorless gas – different properties from both starting substances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030588"/>
            <a:ext cx="48006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1813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Holt Science &amp; Technology: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Physical Science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8" name="Picture 4" descr="http://cathyduffyreviews.com/science/science-images/physical-science-ho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828800"/>
            <a:ext cx="3048000" cy="428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2923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Color Code for Atoms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White</a:t>
            </a:r>
            <a:r>
              <a:rPr lang="en-US" dirty="0" smtClean="0"/>
              <a:t> – hydrogen</a:t>
            </a:r>
          </a:p>
          <a:p>
            <a:r>
              <a:rPr lang="en-US" dirty="0" smtClean="0"/>
              <a:t>Black – carbon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Blue</a:t>
            </a:r>
            <a:r>
              <a:rPr lang="en-US" dirty="0" smtClean="0"/>
              <a:t> – nitrogen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– oxygen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Green</a:t>
            </a:r>
            <a:r>
              <a:rPr lang="en-US" dirty="0" smtClean="0"/>
              <a:t> – chlorine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Yellow</a:t>
            </a:r>
            <a:r>
              <a:rPr lang="en-US" dirty="0" smtClean="0"/>
              <a:t> - sulfur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930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Chapter 14 Chemical Reactions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00B050"/>
                </a:solidFill>
              </a:rPr>
              <a:t>Section 1 Forming New Substances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Section Outline</a:t>
            </a:r>
          </a:p>
          <a:p>
            <a:r>
              <a:rPr lang="en-US" dirty="0" smtClean="0"/>
              <a:t>Chemical Reactions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 </a:t>
            </a:r>
            <a:r>
              <a:rPr lang="en-US" sz="2200" dirty="0" smtClean="0">
                <a:solidFill>
                  <a:srgbClr val="00B0F0"/>
                </a:solidFill>
              </a:rPr>
              <a:t>Figure 1. Results of Chemical Reactions</a:t>
            </a:r>
          </a:p>
          <a:p>
            <a:pPr marL="0" indent="0">
              <a:buNone/>
            </a:pPr>
            <a:r>
              <a:rPr lang="en-US" dirty="0" smtClean="0"/>
              <a:t>	-Signs of Chemical Reactions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</a:t>
            </a:r>
            <a:r>
              <a:rPr lang="en-US" sz="2200" dirty="0" smtClean="0">
                <a:solidFill>
                  <a:srgbClr val="00B0F0"/>
                </a:solidFill>
              </a:rPr>
              <a:t>Figure 2. Signs of Chemical Change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dirty="0" smtClean="0"/>
              <a:t>-A Change of Properties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</a:t>
            </a:r>
            <a:r>
              <a:rPr lang="en-US" sz="2200" dirty="0" smtClean="0">
                <a:solidFill>
                  <a:srgbClr val="00B0F0"/>
                </a:solidFill>
              </a:rPr>
              <a:t>Figure 3. No title </a:t>
            </a:r>
          </a:p>
          <a:p>
            <a:r>
              <a:rPr lang="en-US" dirty="0" smtClean="0"/>
              <a:t>Bonds: Holding Molecules Together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-Breaking and Making Bonds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</a:t>
            </a:r>
            <a:r>
              <a:rPr lang="en-US" sz="2400" dirty="0" smtClean="0">
                <a:solidFill>
                  <a:srgbClr val="00B0F0"/>
                </a:solidFill>
              </a:rPr>
              <a:t>Figure 4. Reaction of Hydrogen and Chlorine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-New Bonds, New Substances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088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Chemical Reactions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Chemical reaction – Process in which one or more substances change to make one or more new substances</a:t>
            </a:r>
          </a:p>
          <a:p>
            <a:pPr marL="0" indent="0">
              <a:buNone/>
            </a:pPr>
            <a:r>
              <a:rPr lang="en-US" dirty="0" smtClean="0"/>
              <a:t>	- The chemical and physical properties of 	the new substances differ from those of 	the original substances.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327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Demonstration 1 – Results of Chemical Reactions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33600"/>
          </a:xfrm>
        </p:spPr>
        <p:txBody>
          <a:bodyPr/>
          <a:lstStyle/>
          <a:p>
            <a:r>
              <a:rPr lang="en-US" dirty="0" smtClean="0"/>
              <a:t>When mixing baker powder in water, substances in the baking powder react to form bubbles of carbon dioxide (CO</a:t>
            </a:r>
            <a:r>
              <a:rPr lang="en-US" baseline="-25000" dirty="0" smtClean="0"/>
              <a:t>2</a:t>
            </a:r>
            <a:r>
              <a:rPr lang="en-US" dirty="0" smtClean="0"/>
              <a:t>) gas.  These bubbles give muffins their sponge-like texture.</a:t>
            </a:r>
            <a:endParaRPr lang="en-US" dirty="0"/>
          </a:p>
        </p:txBody>
      </p:sp>
      <p:sp>
        <p:nvSpPr>
          <p:cNvPr id="4" name="AutoShape 2" descr="data:image/jpeg;base64,/9j/4AAQSkZJRgABAQAAAQABAAD/2wCEAAkGBhMSERUSEhMWFRUWGBcXGBcXFhgXGBUYGBkVGBQVGBcYHCYqFxwjHhQVHy8gIycpNiw8FR4xNTAqRSYrLCkBCQoKDgwOGg8PGjUkHiQ1LC4sLTAsLCk2LDYpNSwpKSkpLDUpLDUsLCwsLCw2LCw2KSkpLCksLCkpLCwpLCkpLP/AABEIALgBEwMBIgACEQEDEQH/xAAcAAABBQEBAQAAAAAAAAAAAAAFAAMEBgcCAQj/xAA8EAABAwIFAgQEBAUDBAMBAAABAgMRACEEBRIxQQZREyJhcTKBkbEHQqHBFFLR8PEVI+EzYnKSgqLiF//EABkBAAMBAQEAAAAAAAAAAAAAAAIDBAEABf/EACcRAAICAgICAgMAAgMAAAAAAAABAhEDIRIxBBNBURQiMlJhFXHB/9oADAMBAAIRAxEAPwANhjJualPkUIaJG9dfx14muCY+60OKbDChUvDOA064oVxlkVlmTRBpgVGZ3tUwrAFcajrUEiuTjR3qBjMQeKisIKje/wBqCc1DsZCDm6RNxOJHFDm8UoqounCJCbimkBAO1T++PwU/jSPMO6e1SUgk1wrFJiYiKiJxri1Q2kn7UxZGwPTQZTgNVef6GZma9ZDqQNVvYTRIagmTNTzzSvTGrBH5Q0xlkc04tg8V6nHlNjUtCZGril++f2d6oALFahumaaCp4ou66hR0mxqM7lS+PrTcfkN/0ZLCq0NsrjenHMUK8GSK5Nc4vAwPWt/JjdMFeO60wbjXxQ4O3p/EsKrhrDVZCSkrRLKLi6Y6kyKaWa6WdNJoA70VAWesImpwwNqbacA4qe08CN6FsIGu4ciobyiKOuJBqFiGp4+lcmcD2l0Rw2JAqCjLHCdoFT2cpPJJoJZYR+Q1inL4PXMX61xh0zUpGTjczRXD4BAFqRLyk9RQ6PjtdsH+HIgVHVglc1YiEAcVEOKbMgmD96WsuRhcIIBHL6VEziRxp/WlRezIbwgVF1cmK7awg3phTKgakJkVYiFslMMGakOM1FZxFTNRItWnIaCwKeQ0VbVEDXnqx5bhABYXqPLn46j2WYcHL9pdApvIysialtZSlv1o6t5LYiJND3SpRkCoZTb7ZdFJfGiOGgpJEUBXlLniyLjtVlOHJj7UWawYAFr1ilQXJIrmG6cCYU7udqJN4EDYQKluQTBO1MuqUUnTYUXKwDpWIbSI570Ox7ynEFIlPrSTh5BBJrwvaoSbUCbQxQT2gVluWOAlRWVcQTNTS84PLcRXqPKuB3+oqY8hKvnTJO9nRi1pkVMK5vRTL8QpMIJmhD+F03EyDTL+OKBqEkj9BXY1y0Dljqy5lIUN6iPsA1AyXNQsCTM0TxWISm870Txv4JlOmC8XgE9r0Jew+narItxJEyKHqaTBUaPGpY3aMnKORUyvvNzxXicPUlTwkwK9aEmvSi7VnnyVOiE60rtSwWCdWq1GAjj61NU4lKRpFS5fJUdRKsXjN7kQk4MoF7mu8Phzqki3pUvD4lCjEj1moedZ4jDnipLnMrUYw0EXG7cWqOMQAY2jegjHU5dI0JP2FTEoUv4gf2rnGv6Ojvom4jGzZIMelcKwqliUqIj6V21hlGEoHv6/OiCGotMdxS/Z9BuKSK2+68lUaT8riO9D8Q1iHFgBuADczxV0YyySTqj0qE8Qh2wkelwfaqo5qjpE7hb7IzeUGB/zSo43iUkAx/f0r2s/KYPoRScWxKuwpvwxtRJ3DSNqhu5eReYr0TzzhvCCpem0ChfimYmiWVp1K8x/xQZJcYtjMceUkh/D4IRq570QafIAAN/SniwCIFP4RtKTttXjydy2ewnSocYwmu6p/qfSnHEBAgf4r1OJM022rXKYvNGo30KlOv8AodwrCZmZqXiX/KBIAoBj8zGFnUr1is66l6+ce8jZKQDM94qn8ZtEryqzXA2OBNOKIgwIHNZp0P124tYbePoN5NaI8+D+aANx39KXkw8R0MnIYxLAMRHeoqsBe8C1ES6CLRHrURK/MCowJ96U4UPjJkBvDlKpUJ3H/NPN4dKxsQQe9G8NhG3tWolMfCO+8mTUNLHhz+9C8bST+Dvdy18kJKplMT39KH47DpmBzRPSddtjvXmOy8GKCMqY110yvZXgihREwJ3pvqor0y258PE1z1Vmgw5SLyRVSd6hkcwd5r1IQclyR5sskb4sebzl8QorMfWrrgsWXWU39/eoPRyGMQmQBI4irsnBISmABHtXZssVpoCEW+irlrgV3h2YMUSzDDJT5hUPDNhJ1KPxcUnL5EfX+o7FgfO5BLC4YGnHQkCAJqCl0mYqQhYI3g158Zci1xohPYRGraJuYpt/J21GSgqi4J796LsNDgTT38MVCNvtTozYtpAVtDaREX4/sUYwrY0+aw+/yr3DZalPAJ5nvTv8MqZI2oHfybyjVIfVA/6e53HauUMiRJv3rzDu2MmT/e1PR7Ek99qL6YrrRFxYWJ7fem8DgzYq/Xiia8LPxGe1ML9D/nvFdJM5SVHIy9NKpSFGNqVbxiZcvsqC3b00+qQak43AONp1FG1BXc8i21e3jw5cn8IklGEf7kkN4bBKKpIijWGwEEn0p7pTHsuKhcavWrR1Cw2ljUIEbUny8WTFB81RuGWGU1xdlbwzhvUxGMQkXF6BpxtqmZY8CuVREc14MG9HrTh2SwszIke9R3s+Sg+c6T34qVmWMTYJuTQvMGfGSUrANVQdPsnceS6KH1vmHjPDSskcwaAPYNIH71ccz6fKzYeYbR2oYrp1wGFW7etepHKkiGeJ3tArJcO4l0KbsU9hWu5UypTaSpR1WPz9qAdD5NC1FUcARG3eavD7PhghPeZqbNl+B2PHXXZEQ2jVLyj/AM1wShKtJIv8M7+lcY3FSkTwb+1D3i2ohQWFFJmLW+VT8nNdDeiwIbIvNxXi5WsH61ATjlQCEkfOpTWZCLiPXmlSya4hrG+yUphOwApHQbRcd64bcBG/1/pUFZOq16mba6GxjZxm/TjGJSQtIJ4PY1mWcfh48lyGyCng/wCK1vDvWEqiK8Uz4kbAXJi5j2qvFnnFaJ54oX+xQ+iul3sIoqURfirq9jhAk0/g2FtuDWowswNKSYsNIUOxv7WqVj2WpGtMkbWub+v2ps+WRW2LUoQdFafWp3UlKdQi0d+KhtYF/UnWifYg/ar4lTaDZMbja/6VCxuYAD4YHNgR+m1Y8Kqmwl5O9IAJmP5TN7GwnaKcwbHmgX96n4RSF3Hm1flsCO8ybV3i8KEiUagqbEG/t6ilvA6tMYvIXTHWjBiyf6124od/e/2oXiXXDsIN5NzftXOHQDJJM2sfb2pbg49oK1L5JaXgBeb/AGp1txN1JUb96hEhR49a7AmSLCg2ujWkx5ty9yPban3XSDIA9I+9QVuACd49DSwmaKkhSSR/MD+x2pkVrYEu9BZlYUBMD3N/Q074yU2CQSdzQppRJ1bDt/zxXSJ2+9Z7AeBLU/elUUg+3zr2gp/ZvBFtxeFQtOkiqnieg2VLKoq1V4qqv+Szx1B0RPx4PtWAsH0oy3BSkSK6zzD6myn0o0TQjOXYTUefyMk/7lY/DCMZLijPn2FNgztNRWswvvUzOMw4oI+hS7oGknfge9LxQcker7EnTDjWJsTqBggAd/l2p5WIUo2P9KFYZSUpHnRIP8wqN/B4vErKGkOIbBur4Qf/AJESfarIYMknS0hMs2OK2wwDKiA5KhuBH3qTh2QsgWJJjeb9rUzl3SIQVandMQSDyIuVK+tHw000kBNvMAm/xdz616CwRSpuzz5eRbuI7gOnyJIISJiwFOLylSlEFZVIsZsD6pG9PvZlpKE2AVJ1ciPzT72p3D4ixWLxseY/5pcsMfgUs8gVmmFQ0mVKCQI1d/pzN6qeMzlDEuBCXEq06YSpDpCtMTIINiTMCYqwdRYBWJSlrzHVYLNimxJUUj0G3rVI6mecbX4HiakhMJUEmD5RpEkDSQBfiqYePFx2Yszst+Q9QtYnyplC4J0KA1EAwqCN4O4oyMMAmIvO9Yu2pCHSpLkLBGlwSgiCfMINpgzM1pPS/VyX9LLqv90AkKIs6kAmZFtQAMjmJFSZvEcdrorhn+w9UHEZgJIFgkSVGQm28d6lBEq7zN6zjr5xwK8pISokW9P2pODBGcqkMyZnGNon5n+I6G5S2kLVweB6xPm71cOiur2cTh0pJSp4JT4pgoEkmxnm3FY3l2QYhxBUG/ITGpQEGY2JFuLipmGyTFYaVtOFNylYSZsOSNlD3FepHxIpfqjzZ55S/o3hjM0i61oA3+KNp3qZiXELT5ClRMQLG5i4v2P2rAD1k/pVrVqkgzpSNMRaALbUUyf8SAFq8ZOudOhVgpEEkidzNtjxS4+O46syWRSNezBpaQlRAgnSRebwAfnf602/hLAbcd7cihnSnUq8QAo/9JQXGoeZSkkBSZPafnFHsTimwm+lN44jtFdw49invoD5bg9LupGnSbxyRsSDNT2sS2vaVKG/AHYVFTl6AovMgGRBAM87pk2kTQn/AFZHiKKD8KoUmIMjeytzXcfo3nQbdwypsTHY/wBRUDEtgC+57bRXeHxrkqVrCxYgSAADEbcxT5CFkmdv7Md6CWN0Nhk2CkOiCFG3c8D5b1LZw5+X0tUB5qFlBHMi/wDce1Q2c10LLavym0mLEWIqDJCno9DHNvVhx5EX/aZimsIUKm0xsJjb07006TpEkFKgT6jeCo+4NQ/43R8Nj/MLzt3+9IHpaDGHJMiCBzbtSXckSOIigz2YLmQuSoCIiAb7ibVyrHKk6ojsTBO1hH2rK+2dwYc1n+yKVAVY4cqE/WlXWF62adXCqjY/NW2RK1X4SLqPyqs5n1MtZhEtpIO3xK9CeKnjCUiRQbLNice238awPSbn0AFV3PM+QUwlKp9RHpsL1XlY0oJ0JhUXJvf3O1MBSlGdRJi82E9vSqFhi+xnHjtHGMwStQ0oGs38x+H1j+tDsfgElwNF5a1ESUoGlI9zyKLpxRSk6RrWf7NzU3L8rAh5Xxm3t2EV6GKCXRPknp2cZL0qwgpPhjUBN7mdzc0bezNDdhAtYE7/AEpnEFQcgbWP9ao+d4144gggaUmEja28zVsMbk6RG5fIPz9/EN4h11alrQreDA0GwT8tqnFJcLag+6khOoJUdUmwCu4ABiqt1F1UX3IIhCUhKbQTG8x3M1DwuZq1CFKSqwSoqNtoE9vSqYwi6vsW2+zWcDjYYUHSlSidIAF03H3qXn/i4dCVsuyXYCW1oBmIgggiwG81T15ViEKQh12VK0iQYSodhG/YkiaM5n1KMJiEjEIS88qAlKFFSWkBV5BulUCdIF5FDKCtMGwpmOKUzl/jqUA9pISuUmSswALwdre3vVCx2OdWnS4LKSpUquSoTJ+KFApFyRRDqbCpcew7iGlNNqWQWykQPhXqAB9YMxfm9GMx6HaxAS4pBSdyoLUVLm5ETYbzFFFUjeVGZPNIAT+omFG0HYGBMfQ1zl+P0OoKiQEkEK2II59e1X/EdI7BKCEp4tMDcBV4AnaKoucZatLhATIvYX0jgHsYvatcbWgk6dmjYLPnH0pKQCCLkWAP9/Sh2cY8LCmFJMplRAG2mSVCBcRQLpjMHmvM0oaSQlaFJUrSNtQSmL8WoyOrUeOkaFKjyBRHmKlEhZAiQkyZFRy8NOSlHRbHyXTUkSuhHVYjU0pZHhRpVM6m1ggJ+Wk/Wi+f5B4AcWF+RYkpMxqAg6Y2kRb0o5gcO2kBaEpEkTpATqgQmSBtHFSsdlq3EygJ0EEwTcn9qrU6Z58nbMFfwI1ibJjWRwBcgbjmPrRvpE4Rl0nHttltaJQojVpWkzGkG0hRBHpU3qTJfDeggJ3uTAB3uRttE+tVrUppQXplxJP/AFEhd4vKVgjn5fSnSjFpi72awnN8NjGyMMShxhshtspCNM/ljgeVItVTxfXcL8F5J8oUhVhIPM38xBG9U3DFZBUlRSsAq1A6TIuYP9K7GCZU2m6gs7k7TN472vvzQLE2tB8+Lsv3TH4hsIKkOeWR5SmAhIAvP3pjGdUNOO6WwLgkFAi5M3HN5vWdP5aUxcX+Xr8qL9MZUpbsA3HINr8TQcJRfQxyUka7lhShBIG95Hr+9d5dj0pJlOsE+U7e496jYHJ3UpA2BAvO0SRvUjK2glAXdSwbgjy3225pLVIGyUpbTxJSmFD03I4nmg2bZWFkK2I7fb1qanqNiZUUJKRBJgAd4HeusOtD/mQZT3qPLCnZXilrZU38xU3GknSqAq5sRYW7b1CxvVrKbBxatgQEWgcXN6s2c9LJcbWEqjULcgHhUDmsvx+WuYdehxMEbHhQ7g8ip/VGTsujmklQdX1Mgm2uPYCP1NPI6ibIM653G0k83mwqtISO9OJSdqW8MPoassn8hwZ4P5D/AO//AOaVB/B9K8ofXA32S+zTWNSjqWVLUTOpXJO9qdzI2AVc9p/X1rjxRvpj1m/+KfYaKzJH1uaVF62ZIZwuXakC9zJ9vSvVYCxQLzEn2op5YIG8TawptOHUAVbCO1OVX0JbdCy7AJCwYsP7NS3MYyo2HwmbHt6DeqFm3XYaPhAX/N9ZMfK1EclzZl6XG/8AbI4B37mK9HHjlVnn5mr0G8e8idSNQ1d+/oKo2fY4l3Sd5ieRPM8bVdlXMm9rQNh39KpHUriEPa0Ar0mFcSDwD39arw0nsnWyLmGWNSkONKI0KUSINzZE8p71Ge6SdYaRiPKtHlVNwUwZiJEiwnmuHc9K1L0p0BSQBJCleWdzHy9KumS4Jt5hJxYSqE6hqMJ0xJtaR7zTnL5CnEpWYZ/iQ1LyZSoL0EGBKzZcTaBaBHFV/K1uKdSUzr1SFGTJF78n/mj3UWCSkrCfgBJTcnyz5U+lMZawFJR4QQhbckr1LBcKoCUDcBRMJFt1XoXHf+gHpGrdINqOHKllS3F/ED+WDGhsfyA883mphwjiFQQUiSQAoFImRAIPzvVSyPHrbbCHEqSvWRocUQJJH8lzsq/MW71bstclkFTiiUyFSITO8JSdwLXJ4oGmnaA/0QmcOqYIUq6rm0BQuAdzMcbUGzzImsPg3FBSlKjUoqMqUuEpAFtpAHterczp8IHzcwZIMGdJj+9qr/UGEdJAcdGhRskADSI+JRiTIta3mii5UNxszlLK0NhS5QFLQJT+YSCQI9L78Xq6Zh0wt1PhsBTSlEKkqBlRE6jHIBgx8pppeTIdcSGwdCDBB5uNhxsb1YMoy51CklLkKQqTv5k28pE7RyO1D7O6NltnuTvrw2GSy4pLroVpdG6ylWopc4j57xRkY94KSkgAKg7XHr+gqaMoK3A66AVBJSCm0pJSopV7lI/4qQw8oqKFtgIAiZvPoKnlIForOc5Gl4KJF+8VQnentLiFPLlsrAXBkwCBCjNrW9q2TE4QLSAI/vn1qqZmiAtASImLpHaDHa1MjN9GVWxOdFYItKSGQgOH4gq6STIgn4R6VzlHTWAQ0fDSlZkpKxCjN7SNv2oTiMK94amwtelYhQUZkdx24EVWGspxDRUEeK2kq3CyNREwqBvatUZ/YyLi3QGzDBL8TwzYgmB8UcAEjmIqz9HZaW/NMmxI5IBv+n2rnLOm3fEBKFkFJKioK7yDqHw1bnOl4aT4ZIWDrkkkwdxNU5J/YLcY6iiyMLQoRNinbeR/f2qk9Z49zCj/AGlDQqLbHn96tK2daUBSlNLSQQRt/wCJng1nX4mLMhGr196Vjjb2AlbOOnul0OKafdKiLrWFEabTx2uK0nAuoQIAgbgAjbvWEsdXvoQlsEaEnaLkbFPqKveWfiCwpYU6vSkJiIMza1t6TkgpFKl9Ggs4VuFHYEyIM7+lCM+6cbdQUqSTFx6Hv6VXMP8AimwXQkJITMBURI4J7Vf8I8HUBUzIn3FS5MbjtDYZF8mRudIlKiiQFcEzCh2/7T6U2Ml0mDv2rUMfk4UCQL0AxWFSfKoebvUsp8tPselW0VYZSO9eUa/0d03RoCeNSr+s15SdBexh9vDyAVWT2qcQLBO1D/HJImwqXgwFGB/YoFvQ6a+SWwyfy/O3FB+uOrUYRkpUNS1ghIB2tufSrG6tLae1qynrjE4Z5KlFX+4lUJG/eZ/SvRxYW9sgyZSgLUpaiozJP3o30njAh9IVseD3qA0tSvI2CSewkmO1rVzhUKCwYg6hbmQbmvRjSaoj23s+hMtAWkbFMX/p61TuqsuCyCg7lRULTfaB+9FsoxgLTaQ24SbTwbdu3rR1GTNqJKkATb0jn2NDfGVmGJqylSVKIBKEq0lcGATeJO9GsnwC3gkOXSnYKOr9DtArQs5yppaQ2hACU3PqQLD14vTGAyptEEiD2nnsaZGa7GSncaKXishUtxyDKEkcxoEiwqz4LphCEawkeW97yZBT9KhqUt9aokJZVJEQTKoG28d/arrl10wnfaDsOJI9KGc6Qnt2VjH9IKec/iytKvKkBIEaAASTtcyTU3A4dax4esBIv5hI2uIm5Pv61YsW3GhJUbmFbQpP5tXa/b2qJnAbbTKEiygSDYESnXebWmD6UtO9BLbFgsGUIKex3jf1g7doqG5gNHnW2F8STcCwFuYiij4bKNQWFmJT5hpJ/IOxMxvUB3b/AHAsgwq45jlQ2G/0pTkHEryWT/FMhOhDRVqOmEq/MYnkeUbd6txwiQStSQCBEkC4N9xVXbwYdxPgeGAhPnkKvHpNwAdzvt3q3raNjp1AA2NjAi88mJ+lLi38jJpfA+w+pKQkIUZgCIge5PApPFUTEjk8D7c1G/iCD5CQbRfjsQa6xjxIKVIJFjuRtO0etMEsaxWPCdKYUSSRsbATB9JMVU84x6/EANhqEnfnt3irjiHEgBZFwIV/22M/IR+tU3NsK4pw+GNQkeo9Lf0rYv5OSDOEaBRrUsRYCREqJgDan3mUwraRvG/y9ai47CO6WiAFhJAPEGQCdMcU3jssdxHwq0LTsJISu95I9DFO5MBrZMwGcJUlSRuPL5gYngkAc+lFsO4nw4AAPrO/PxDahicOWhBTq0gGwJO1z63qRicS4RpSkSbzbUn+ooZbNHsQyqDqggnccciax78RMP8A7o0nv+laklTqZTqCp5UNvkDWZ9eZW4pfiBMwLxzfcCjx2loZCrKGtkQZifX3qIRRAJCgQq3b0ppeGH5TJ7f3xXN2dx+TjAYdSlpjeRH7VvXSyHEsN6zMCJJFvSO1ZT030wtakuEHSDP9mtTwRUkApBVaDe3vSsqpGpFmDidNzH9KrGctCSRHoamPaFp85AEbTANBX1p0kAgJgxevKzb/AGR6PjR3TI/ido+lKhC8UQYmlS/aiv8AHYVwuKKzVlyNkxJ+VUnLcyEhNuKuGCd8tjJ9O9DiqM0Z5KfHRIzjMvCZXO9wPoYrHU5WcU8tKlJStKbAC6j/AHH1rX1ZY46kawDa4rPureknmHvFZN+4+1ezjkmePKLKutteCdEnSsCbevFRBitboUTcntPNd4nCPOKKnJKjck81Pybp9ZUFKSYH60+KlezKNV6cx6SnSB5kgDV7gVYmNKrmTvYH2mq5keEbTCJJJM3uSYn6RVlbSkkBIggX9B2+1BlW7FXY0vDgiTcdk7x8qgMMq80hI7qIiw4/zRdxASLkhMnYTq9BQvMcWhZLCrgpJMnSlRFw2o739N4NDG30cwQy+z/FaYVqXALoUSNMeVEcCQOO1WtbaGUqXqCota5BJ5PF6yD/AF1xx8IabgpKiCknQAD5vN2T+1XDph9OJUptd1JPm8xvyCIO/Pzpk4UrQSiWdxhxSkEgEEbRa91aTx/igHUOFeWVhAWs6kpUlMBKhqSUgWNimxBB2mrE9maW3AkoWqBJIFgB+W+9qnHOMNshUkqiACYJIuZ2F9/Q0hTroFJorGEYDSEMuLSIKTc2CgrVafhvb/NedX9QtMNuNlQDqkHQkTN5SlQ9AbyY+GoHXaUaHcQ6ApCYSgTCVSSmCBOlXr7VRMKw9jngokqKoGozAAskbbCsSlLpDv17b6NH/D9qMPKjKnSohRImAQJndex9oNWwylBC1BfsIMDb5+tUnCYpOWtoS4VrCZICbwTJITqI0gyatOS5w1jmQ6hJSUqUNJIKkkSADFpIv/8AKsnjcZUzFJS2ujnCqK1qS5CRHlibe6jzafnTwwmgK8y4URtwRuQRsdt6aRgCDBKgqTBtBHaYtXqVrZJ1rGg8QbngDe9Yn8AtEdM6V+WEGVKlWoq782txVJ6g6pRhhqQuCCQECDOmI/8AG1qm9UdZeCpJRKRMKiT5TvI42FZRnON8dxSyQBJtyfW/vVMVWzUqVs0Lpr8RFPrWhZCfLKQbgmfhCR77+tHcFnCwpwOJUpsGZFykH8trxIO45rD0kiNIhSfNImbdjPG9GMi6kdbcUVLUrXIUSSSZN+d6ba6YtpM3rLleX/bUdBAI1XgG4AHA2tT3+tAJSFxqkgiI2EjfuKGdM4tx1hEpSAAATFyYgD02p/PmUpQQUjVEhXY+pqd/1RjOsbjmyJBAI7dvWq9iylakEnyzpv8ACom0VW8dnLiAUrT7GIt3qPgOtHAdJSNMwO0879qoimloZ6+gzmfQbbhKkjSe1iD7xUjKejW24Kmxtewg/Wi2VO606wmCrg2v/iieWYolamihUJ80n4TS5zoKmcsYBtAhKYG+niP3oTnWcoaAAuBNhvFGMzWtSiEp4idW45EcVnPV+ZBqGwIVMGeK8ryZyk1GPyW+JjjfKQSwniYgglQbTuABeOK7xeWqSkKKwTzG361XldQJbAgyew/rTGO6icWkBRiTtPHrUqwstlk4qyzMYZJSNSb83FKgLObq0ilSvVIX+S/oWBwStYq3ZXjgkQFAK4nvWZP5k62bLMbX+1PZfnygZJJP2PJqmWCf9JjHng/1ZsQzR5tsLWExsAL/ADp11ReTCk+X2rPMNn63Cm5AFt7TV1yzMpSEqN/T6VuHJL2UybPjioWgZmmSIgqgQD8/YfrVazTqRpmRJNgEpG9t/vVo6tKkMqUV6fzAgccCsfeQVu6tyTavbjJtUebZecs6yS0kLWFKJMBIMfrV/wAlzbxmS6kGSNWm0+1Zl070r491qUBMCOD7e9X7IAzhdWFBccVuZEBXe5sANq6abYD0c5n1j4CUrcC5dB8NvT/9u3qb7VmPUvUjmKdUUrIaBJQLgKJHmP3+VW78RMsdxBSoEwhJCWkiAgCdSp5JH2rPmXwhBbgBRkEkSd5tO02rlSWzYxb6DGX41xGEjxg1J/2khKZXKj4hJPwi1jt+lE/wzzMqxawpZ84mTHmOqSZ4N6quIxazGrzQkpAI2BuIj1M/OiWR5M6YcSlQFiSJH69hFc3Y7g+je2cWjQQEy4NRiJAINzO1B8SwhpAW6rQpSidapglRkWGxjtXeT5gkpShYWteiCEoN5iBIterJh8qL2lb7aRp+FPxETuSe/tUySk9CpXDszvq0uYhrwmmPEbXpWFBLgld/LAA+c0T6Q6RfZCSpaYgahpOrnyST8Ik3FaaxggkWECnlYcRFUxah0Lk+Sozbqbo0P+ZJOrtx+tVFODxmXLKmyUahBsFJUOJBsSIseK3JeASdqg4rIUrEKSlQ7EV01Ce7pnQlOGu0ZKx+I+LTIdQ26n/w0KHqCkx+lG8F+IeFegOgsrgjz3STBiFjb5xVpxXRbChdlPyEfaqvmn4YtqJLain0UJA+dTvDNbTsassHpqjOM4wWJWl0IUnw1rSTcSowYAjgzNqE4bMfCb8DwGtQCyVLFwTIJ+lvlVyzDoDFMnU2CfVsmfpVbdwoSpfjoUVQQDsoHiZ3FM9jT/ZUNqEumVpxJBVAnXccRO/sdxFEum8AfEBDXiKvvMA8G28Gn8scQ25qcTIvJgqP9z960Do5zDPOlLahrACyLgkcwCABFrCi9kUrbMljS2ixZCp1AAITAACxa3qKJYpPiiwGxnuN7V5h8N5ytIKtUJPA8tovz61IaZIJHlHpN4mpuabtAcGuynu5BrJSpFxaSb+lqrOJ6Z0OAxCfbmtVVhwSS3+Y+bVePaNqYcwA1KAuIsCOadHLRqk0DMlQhDYBMDgGd/nU3B5sHQvSlSQm3mEA8WNRUu+GuFoJH8wuL8kU7mWYNoQT+tTZ8yirYzHBzkDuoM/S22syAALkenE8ViuY5irEPFxXJn5UY6yz8vOFpPwA8bGhOAypxwwgD1UbAUrx8cv6fbKMkox0ukc64964AKlAAEmrh0/0agqBWSv5WJ9B296vmG6JYidA1HkAW9qLLNYk77JY51llS6M7wuBIQATelWljolruaVeS5zPS54jL8yy5GIQVsEauU7fpwaqa21Nqgggjg1fX+gsS2vU0R9fv3prF9NPLEPNgnuD9q9rHOM+jzZTUe2C8ldBgjiJrS+lMa2okQDHJ5+tZN4LmEeEgxwSLEetXrI8a2vSUCDzHfmpckOE+RUsnshRZupi3oKSjVI5Egf4qi4DpeHSpUaNwAnb1q84dlRsTKSJ253vUxDSTE7V6OPLUSVpoYyrDrQnSGxpV8KuY5JHrU3NcrdUEBB0KmSsC8QYHt6Um87abdS2VBS4kAnjm1SMYy9iUgYVwtn8yyJgdk23rlNt6FSi/krHVzDoZsSp0zOiEylI29N+KzrNulCGkO+YrUqCkiDe40jkcfKtra6AecUFv4lSlJAAGkBAFp8sXmL0Zw3R4bEjQVTO3Pzo5zlFdWbjcejE+nPwsxeJIWpBbTMy5btxz9K17Jvw2ZaA1lTh7FRCR3ASItVtw7ZCRMTF4p4Ctu0C5v7GcHlyG0hKUgCpQSOAKQFKhAbsVKkTSrjkxUqVdTXGpnNcKZB4FPUq40gPZWk8RQjH9JtuTqbQv/wAkifrVjpUanIBwi9mb4r8LcMb+EoeyjahmJ6DGFIfwghxMxrhQIIjZWxrWyKbewoUIIEe1c5RaqSOSlF6Zi564xaFgONtqSJkJBSfeSSAR7Gvf/wCjgn/cw6k/9wVqj3ECtTxHTbagRoRB4gftQTMOgmFiPCAjlO9S/jf4sp9/+SK1lXV7LhMOgE3KT5fmNX7Uc/1RBtq2uf61V88/DNIBUhYSBwuw/wDaqLisnfSS2ypS5/kWdP8AzSpY5wHw4Zel/wCGr5lm6Eo1GCe1pMelZl1l1ISNKDbv6mbAfvXOE/D/AB7lluFIP5dalH59qt2RfhChN3jrPrt+tLyKKd5GcsijqJlmR5Kt5YhKldyB+5rTMm6KVAkQkcce5/mNaBl3TTTIASkfSiYbA2FKn57WoIVLA8n9PRWcFkQb4+dEA1FFSgV54Y7V58s7k7Y6OKMVSBmmlREtjtXlBzYfFAL+G9K9OESdwK9pU5SfYnirpkTF9MsuiFIBHYiaEq/DxIVLRKPaSKVKm+2T09mcFFco6HkZfiGpGnxE+hAP61D8XEFQ1tFpF5UIXPyFe0qtSqNjMM+eTjJFkyHp/AlYc1hxz/vgH/1O1XZhpCRCQIpUqvxu4pgeZgWLJV2PE1zSpUwhFXqaVKuOOtVek0qVYceJr2lSrGcIV0DSpVgSPaVKlXGnhFc0qVccImuV4lI3IHuRSpVxwLxnVTCLa9R7I8x/ShTvUj7n/RZ0D+Zz9gKVKopZpcqPSy4oYMfNK3/sguZK48ZfcU5/2/Cn6VOwnTqEcADsAB9rn60qVQzzS5UBcprb19BJvCJTsKcVXlKppttWzkktI5NcEV7SqcYeEV4TSpVsnx6NPNVKlSoOTN4o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MSERUSEhMWFRUWGBcXGBcXFhgXGBUYGBkVGBQVGBcYHCYqFxwjHhQVHy8gIycpNiw8FR4xNTAqRSYrLCkBCQoKDgwOGg8PGjUkHiQ1LC4sLTAsLCk2LDYpNSwpKSkpLDUpLDUsLCwsLCw2LCw2KSkpLCksLCkpLCwpLCkpLP/AABEIALgBEwMBIgACEQEDEQH/xAAcAAABBQEBAQAAAAAAAAAAAAAFAAMEBgcCAQj/xAA8EAABAwIFAgQEBAUDBAMBAAABAgMRACEEBRIxQQZREyJhcTKBkbEHQqHBFFLR8PEVI+EzYnKSgqLiF//EABkBAAMBAQEAAAAAAAAAAAAAAAIDBAEABf/EACcRAAICAgICAgMAAgMAAAAAAAABAhEDIRIxBBNBURQiMlJhFXHB/9oADAMBAAIRAxEAPwANhjJualPkUIaJG9dfx14muCY+60OKbDChUvDOA064oVxlkVlmTRBpgVGZ3tUwrAFcajrUEiuTjR3qBjMQeKisIKje/wBqCc1DsZCDm6RNxOJHFDm8UoqounCJCbimkBAO1T++PwU/jSPMO6e1SUgk1wrFJiYiKiJxri1Q2kn7UxZGwPTQZTgNVef6GZma9ZDqQNVvYTRIagmTNTzzSvTGrBH5Q0xlkc04tg8V6nHlNjUtCZGril++f2d6oALFahumaaCp4ou66hR0mxqM7lS+PrTcfkN/0ZLCq0NsrjenHMUK8GSK5Nc4vAwPWt/JjdMFeO60wbjXxQ4O3p/EsKrhrDVZCSkrRLKLi6Y6kyKaWa6WdNJoA70VAWesImpwwNqbacA4qe08CN6FsIGu4ciobyiKOuJBqFiGp4+lcmcD2l0Rw2JAqCjLHCdoFT2cpPJJoJZYR+Q1inL4PXMX61xh0zUpGTjczRXD4BAFqRLyk9RQ6PjtdsH+HIgVHVglc1YiEAcVEOKbMgmD96WsuRhcIIBHL6VEziRxp/WlRezIbwgVF1cmK7awg3phTKgakJkVYiFslMMGakOM1FZxFTNRItWnIaCwKeQ0VbVEDXnqx5bhABYXqPLn46j2WYcHL9pdApvIysialtZSlv1o6t5LYiJND3SpRkCoZTb7ZdFJfGiOGgpJEUBXlLniyLjtVlOHJj7UWawYAFr1ilQXJIrmG6cCYU7udqJN4EDYQKluQTBO1MuqUUnTYUXKwDpWIbSI570Ox7ynEFIlPrSTh5BBJrwvaoSbUCbQxQT2gVluWOAlRWVcQTNTS84PLcRXqPKuB3+oqY8hKvnTJO9nRi1pkVMK5vRTL8QpMIJmhD+F03EyDTL+OKBqEkj9BXY1y0Dljqy5lIUN6iPsA1AyXNQsCTM0TxWISm870Txv4JlOmC8XgE9r0Jew+narItxJEyKHqaTBUaPGpY3aMnKORUyvvNzxXicPUlTwkwK9aEmvSi7VnnyVOiE60rtSwWCdWq1GAjj61NU4lKRpFS5fJUdRKsXjN7kQk4MoF7mu8Phzqki3pUvD4lCjEj1moedZ4jDnipLnMrUYw0EXG7cWqOMQAY2jegjHU5dI0JP2FTEoUv4gf2rnGv6Ojvom4jGzZIMelcKwqliUqIj6V21hlGEoHv6/OiCGotMdxS/Z9BuKSK2+68lUaT8riO9D8Q1iHFgBuADczxV0YyySTqj0qE8Qh2wkelwfaqo5qjpE7hb7IzeUGB/zSo43iUkAx/f0r2s/KYPoRScWxKuwpvwxtRJ3DSNqhu5eReYr0TzzhvCCpem0ChfimYmiWVp1K8x/xQZJcYtjMceUkh/D4IRq570QafIAAN/SniwCIFP4RtKTttXjydy2ewnSocYwmu6p/qfSnHEBAgf4r1OJM022rXKYvNGo30KlOv8AodwrCZmZqXiX/KBIAoBj8zGFnUr1is66l6+ce8jZKQDM94qn8ZtEryqzXA2OBNOKIgwIHNZp0P124tYbePoN5NaI8+D+aANx39KXkw8R0MnIYxLAMRHeoqsBe8C1ES6CLRHrURK/MCowJ96U4UPjJkBvDlKpUJ3H/NPN4dKxsQQe9G8NhG3tWolMfCO+8mTUNLHhz+9C8bST+Dvdy18kJKplMT39KH47DpmBzRPSddtjvXmOy8GKCMqY110yvZXgihREwJ3pvqor0y258PE1z1Vmgw5SLyRVSd6hkcwd5r1IQclyR5sskb4sebzl8QorMfWrrgsWXWU39/eoPRyGMQmQBI4irsnBISmABHtXZssVpoCEW+irlrgV3h2YMUSzDDJT5hUPDNhJ1KPxcUnL5EfX+o7FgfO5BLC4YGnHQkCAJqCl0mYqQhYI3g158Zci1xohPYRGraJuYpt/J21GSgqi4J796LsNDgTT38MVCNvtTozYtpAVtDaREX4/sUYwrY0+aw+/yr3DZalPAJ5nvTv8MqZI2oHfybyjVIfVA/6e53HauUMiRJv3rzDu2MmT/e1PR7Ek99qL6YrrRFxYWJ7fem8DgzYq/Xiia8LPxGe1ML9D/nvFdJM5SVHIy9NKpSFGNqVbxiZcvsqC3b00+qQak43AONp1FG1BXc8i21e3jw5cn8IklGEf7kkN4bBKKpIijWGwEEn0p7pTHsuKhcavWrR1Cw2ljUIEbUny8WTFB81RuGWGU1xdlbwzhvUxGMQkXF6BpxtqmZY8CuVREc14MG9HrTh2SwszIke9R3s+Sg+c6T34qVmWMTYJuTQvMGfGSUrANVQdPsnceS6KH1vmHjPDSskcwaAPYNIH71ccz6fKzYeYbR2oYrp1wGFW7etepHKkiGeJ3tArJcO4l0KbsU9hWu5UypTaSpR1WPz9qAdD5NC1FUcARG3eavD7PhghPeZqbNl+B2PHXXZEQ2jVLyj/AM1wShKtJIv8M7+lcY3FSkTwb+1D3i2ohQWFFJmLW+VT8nNdDeiwIbIvNxXi5WsH61ATjlQCEkfOpTWZCLiPXmlSya4hrG+yUphOwApHQbRcd64bcBG/1/pUFZOq16mba6GxjZxm/TjGJSQtIJ4PY1mWcfh48lyGyCng/wCK1vDvWEqiK8Uz4kbAXJi5j2qvFnnFaJ54oX+xQ+iul3sIoqURfirq9jhAk0/g2FtuDWowswNKSYsNIUOxv7WqVj2WpGtMkbWub+v2ps+WRW2LUoQdFafWp3UlKdQi0d+KhtYF/UnWifYg/ar4lTaDZMbja/6VCxuYAD4YHNgR+m1Y8Kqmwl5O9IAJmP5TN7GwnaKcwbHmgX96n4RSF3Hm1flsCO8ybV3i8KEiUagqbEG/t6ilvA6tMYvIXTHWjBiyf6124od/e/2oXiXXDsIN5NzftXOHQDJJM2sfb2pbg49oK1L5JaXgBeb/AGp1txN1JUb96hEhR49a7AmSLCg2ujWkx5ty9yPban3XSDIA9I+9QVuACd49DSwmaKkhSSR/MD+x2pkVrYEu9BZlYUBMD3N/Q074yU2CQSdzQppRJ1bDt/zxXSJ2+9Z7AeBLU/elUUg+3zr2gp/ZvBFtxeFQtOkiqnieg2VLKoq1V4qqv+Szx1B0RPx4PtWAsH0oy3BSkSK6zzD6myn0o0TQjOXYTUefyMk/7lY/DCMZLijPn2FNgztNRWswvvUzOMw4oI+hS7oGknfge9LxQcker7EnTDjWJsTqBggAd/l2p5WIUo2P9KFYZSUpHnRIP8wqN/B4vErKGkOIbBur4Qf/AJESfarIYMknS0hMs2OK2wwDKiA5KhuBH3qTh2QsgWJJjeb9rUzl3SIQVandMQSDyIuVK+tHw000kBNvMAm/xdz616CwRSpuzz5eRbuI7gOnyJIISJiwFOLylSlEFZVIsZsD6pG9PvZlpKE2AVJ1ciPzT72p3D4ixWLxseY/5pcsMfgUs8gVmmFQ0mVKCQI1d/pzN6qeMzlDEuBCXEq06YSpDpCtMTIINiTMCYqwdRYBWJSlrzHVYLNimxJUUj0G3rVI6mecbX4HiakhMJUEmD5RpEkDSQBfiqYePFx2Yszst+Q9QtYnyplC4J0KA1EAwqCN4O4oyMMAmIvO9Yu2pCHSpLkLBGlwSgiCfMINpgzM1pPS/VyX9LLqv90AkKIs6kAmZFtQAMjmJFSZvEcdrorhn+w9UHEZgJIFgkSVGQm28d6lBEq7zN6zjr5xwK8pISokW9P2pODBGcqkMyZnGNon5n+I6G5S2kLVweB6xPm71cOiur2cTh0pJSp4JT4pgoEkmxnm3FY3l2QYhxBUG/ITGpQEGY2JFuLipmGyTFYaVtOFNylYSZsOSNlD3FepHxIpfqjzZ55S/o3hjM0i61oA3+KNp3qZiXELT5ClRMQLG5i4v2P2rAD1k/pVrVqkgzpSNMRaALbUUyf8SAFq8ZOudOhVgpEEkidzNtjxS4+O46syWRSNezBpaQlRAgnSRebwAfnf602/hLAbcd7cihnSnUq8QAo/9JQXGoeZSkkBSZPafnFHsTimwm+lN44jtFdw49invoD5bg9LupGnSbxyRsSDNT2sS2vaVKG/AHYVFTl6AovMgGRBAM87pk2kTQn/AFZHiKKD8KoUmIMjeytzXcfo3nQbdwypsTHY/wBRUDEtgC+57bRXeHxrkqVrCxYgSAADEbcxT5CFkmdv7Md6CWN0Nhk2CkOiCFG3c8D5b1LZw5+X0tUB5qFlBHMi/wDce1Q2c10LLavym0mLEWIqDJCno9DHNvVhx5EX/aZimsIUKm0xsJjb07006TpEkFKgT6jeCo+4NQ/43R8Nj/MLzt3+9IHpaDGHJMiCBzbtSXckSOIigz2YLmQuSoCIiAb7ibVyrHKk6ojsTBO1hH2rK+2dwYc1n+yKVAVY4cqE/WlXWF62adXCqjY/NW2RK1X4SLqPyqs5n1MtZhEtpIO3xK9CeKnjCUiRQbLNice238awPSbn0AFV3PM+QUwlKp9RHpsL1XlY0oJ0JhUXJvf3O1MBSlGdRJi82E9vSqFhi+xnHjtHGMwStQ0oGs38x+H1j+tDsfgElwNF5a1ESUoGlI9zyKLpxRSk6RrWf7NzU3L8rAh5Xxm3t2EV6GKCXRPknp2cZL0qwgpPhjUBN7mdzc0bezNDdhAtYE7/AEpnEFQcgbWP9ao+d4144gggaUmEja28zVsMbk6RG5fIPz9/EN4h11alrQreDA0GwT8tqnFJcLag+6khOoJUdUmwCu4ABiqt1F1UX3IIhCUhKbQTG8x3M1DwuZq1CFKSqwSoqNtoE9vSqYwi6vsW2+zWcDjYYUHSlSidIAF03H3qXn/i4dCVsuyXYCW1oBmIgggiwG81T15ViEKQh12VK0iQYSodhG/YkiaM5n1KMJiEjEIS88qAlKFFSWkBV5BulUCdIF5FDKCtMGwpmOKUzl/jqUA9pISuUmSswALwdre3vVCx2OdWnS4LKSpUquSoTJ+KFApFyRRDqbCpcew7iGlNNqWQWykQPhXqAB9YMxfm9GMx6HaxAS4pBSdyoLUVLm5ETYbzFFFUjeVGZPNIAT+omFG0HYGBMfQ1zl+P0OoKiQEkEK2II59e1X/EdI7BKCEp4tMDcBV4AnaKoucZatLhATIvYX0jgHsYvatcbWgk6dmjYLPnH0pKQCCLkWAP9/Sh2cY8LCmFJMplRAG2mSVCBcRQLpjMHmvM0oaSQlaFJUrSNtQSmL8WoyOrUeOkaFKjyBRHmKlEhZAiQkyZFRy8NOSlHRbHyXTUkSuhHVYjU0pZHhRpVM6m1ggJ+Wk/Wi+f5B4AcWF+RYkpMxqAg6Y2kRb0o5gcO2kBaEpEkTpATqgQmSBtHFSsdlq3EygJ0EEwTcn9qrU6Z58nbMFfwI1ibJjWRwBcgbjmPrRvpE4Rl0nHttltaJQojVpWkzGkG0hRBHpU3qTJfDeggJ3uTAB3uRttE+tVrUppQXplxJP/AFEhd4vKVgjn5fSnSjFpi72awnN8NjGyMMShxhshtspCNM/ljgeVItVTxfXcL8F5J8oUhVhIPM38xBG9U3DFZBUlRSsAq1A6TIuYP9K7GCZU2m6gs7k7TN472vvzQLE2tB8+Lsv3TH4hsIKkOeWR5SmAhIAvP3pjGdUNOO6WwLgkFAi5M3HN5vWdP5aUxcX+Xr8qL9MZUpbsA3HINr8TQcJRfQxyUka7lhShBIG95Hr+9d5dj0pJlOsE+U7e496jYHJ3UpA2BAvO0SRvUjK2glAXdSwbgjy3225pLVIGyUpbTxJSmFD03I4nmg2bZWFkK2I7fb1qanqNiZUUJKRBJgAd4HeusOtD/mQZT3qPLCnZXilrZU38xU3GknSqAq5sRYW7b1CxvVrKbBxatgQEWgcXN6s2c9LJcbWEqjULcgHhUDmsvx+WuYdehxMEbHhQ7g8ip/VGTsujmklQdX1Mgm2uPYCP1NPI6ibIM653G0k83mwqtISO9OJSdqW8MPoassn8hwZ4P5D/AO//AOaVB/B9K8ofXA32S+zTWNSjqWVLUTOpXJO9qdzI2AVc9p/X1rjxRvpj1m/+KfYaKzJH1uaVF62ZIZwuXakC9zJ9vSvVYCxQLzEn2op5YIG8TawptOHUAVbCO1OVX0JbdCy7AJCwYsP7NS3MYyo2HwmbHt6DeqFm3XYaPhAX/N9ZMfK1EclzZl6XG/8AbI4B37mK9HHjlVnn5mr0G8e8idSNQ1d+/oKo2fY4l3Sd5ieRPM8bVdlXMm9rQNh39KpHUriEPa0Ar0mFcSDwD39arw0nsnWyLmGWNSkONKI0KUSINzZE8p71Ge6SdYaRiPKtHlVNwUwZiJEiwnmuHc9K1L0p0BSQBJCleWdzHy9KumS4Jt5hJxYSqE6hqMJ0xJtaR7zTnL5CnEpWYZ/iQ1LyZSoL0EGBKzZcTaBaBHFV/K1uKdSUzr1SFGTJF78n/mj3UWCSkrCfgBJTcnyz5U+lMZawFJR4QQhbckr1LBcKoCUDcBRMJFt1XoXHf+gHpGrdINqOHKllS3F/ED+WDGhsfyA883mphwjiFQQUiSQAoFImRAIPzvVSyPHrbbCHEqSvWRocUQJJH8lzsq/MW71bstclkFTiiUyFSITO8JSdwLXJ4oGmnaA/0QmcOqYIUq6rm0BQuAdzMcbUGzzImsPg3FBSlKjUoqMqUuEpAFtpAHterczp8IHzcwZIMGdJj+9qr/UGEdJAcdGhRskADSI+JRiTIta3mii5UNxszlLK0NhS5QFLQJT+YSCQI9L78Xq6Zh0wt1PhsBTSlEKkqBlRE6jHIBgx8pppeTIdcSGwdCDBB5uNhxsb1YMoy51CklLkKQqTv5k28pE7RyO1D7O6NltnuTvrw2GSy4pLroVpdG6ylWopc4j57xRkY94KSkgAKg7XHr+gqaMoK3A66AVBJSCm0pJSopV7lI/4qQw8oqKFtgIAiZvPoKnlIForOc5Gl4KJF+8VQnentLiFPLlsrAXBkwCBCjNrW9q2TE4QLSAI/vn1qqZmiAtASImLpHaDHa1MjN9GVWxOdFYItKSGQgOH4gq6STIgn4R6VzlHTWAQ0fDSlZkpKxCjN7SNv2oTiMK94amwtelYhQUZkdx24EVWGspxDRUEeK2kq3CyNREwqBvatUZ/YyLi3QGzDBL8TwzYgmB8UcAEjmIqz9HZaW/NMmxI5IBv+n2rnLOm3fEBKFkFJKioK7yDqHw1bnOl4aT4ZIWDrkkkwdxNU5J/YLcY6iiyMLQoRNinbeR/f2qk9Z49zCj/AGlDQqLbHn96tK2daUBSlNLSQQRt/wCJng1nX4mLMhGr196Vjjb2AlbOOnul0OKafdKiLrWFEabTx2uK0nAuoQIAgbgAjbvWEsdXvoQlsEaEnaLkbFPqKveWfiCwpYU6vSkJiIMza1t6TkgpFKl9Ggs4VuFHYEyIM7+lCM+6cbdQUqSTFx6Hv6VXMP8AimwXQkJITMBURI4J7Vf8I8HUBUzIn3FS5MbjtDYZF8mRudIlKiiQFcEzCh2/7T6U2Ml0mDv2rUMfk4UCQL0AxWFSfKoebvUsp8tPselW0VYZSO9eUa/0d03RoCeNSr+s15SdBexh9vDyAVWT2qcQLBO1D/HJImwqXgwFGB/YoFvQ6a+SWwyfy/O3FB+uOrUYRkpUNS1ghIB2tufSrG6tLae1qynrjE4Z5KlFX+4lUJG/eZ/SvRxYW9sgyZSgLUpaiozJP3o30njAh9IVseD3qA0tSvI2CSewkmO1rVzhUKCwYg6hbmQbmvRjSaoj23s+hMtAWkbFMX/p61TuqsuCyCg7lRULTfaB+9FsoxgLTaQ24SbTwbdu3rR1GTNqJKkATb0jn2NDfGVmGJqylSVKIBKEq0lcGATeJO9GsnwC3gkOXSnYKOr9DtArQs5yppaQ2hACU3PqQLD14vTGAyptEEiD2nnsaZGa7GSncaKXishUtxyDKEkcxoEiwqz4LphCEawkeW97yZBT9KhqUt9aokJZVJEQTKoG28d/arrl10wnfaDsOJI9KGc6Qnt2VjH9IKec/iytKvKkBIEaAASTtcyTU3A4dax4esBIv5hI2uIm5Pv61YsW3GhJUbmFbQpP5tXa/b2qJnAbbTKEiygSDYESnXebWmD6UtO9BLbFgsGUIKex3jf1g7doqG5gNHnW2F8STcCwFuYiij4bKNQWFmJT5hpJ/IOxMxvUB3b/AHAsgwq45jlQ2G/0pTkHEryWT/FMhOhDRVqOmEq/MYnkeUbd6txwiQStSQCBEkC4N9xVXbwYdxPgeGAhPnkKvHpNwAdzvt3q3raNjp1AA2NjAi88mJ+lLi38jJpfA+w+pKQkIUZgCIge5PApPFUTEjk8D7c1G/iCD5CQbRfjsQa6xjxIKVIJFjuRtO0etMEsaxWPCdKYUSSRsbATB9JMVU84x6/EANhqEnfnt3irjiHEgBZFwIV/22M/IR+tU3NsK4pw+GNQkeo9Lf0rYv5OSDOEaBRrUsRYCREqJgDan3mUwraRvG/y9ai47CO6WiAFhJAPEGQCdMcU3jssdxHwq0LTsJISu95I9DFO5MBrZMwGcJUlSRuPL5gYngkAc+lFsO4nw4AAPrO/PxDahicOWhBTq0gGwJO1z63qRicS4RpSkSbzbUn+ooZbNHsQyqDqggnccciax78RMP8A7o0nv+laklTqZTqCp5UNvkDWZ9eZW4pfiBMwLxzfcCjx2loZCrKGtkQZifX3qIRRAJCgQq3b0ppeGH5TJ7f3xXN2dx+TjAYdSlpjeRH7VvXSyHEsN6zMCJJFvSO1ZT030wtakuEHSDP9mtTwRUkApBVaDe3vSsqpGpFmDidNzH9KrGctCSRHoamPaFp85AEbTANBX1p0kAgJgxevKzb/AGR6PjR3TI/ido+lKhC8UQYmlS/aiv8AHYVwuKKzVlyNkxJ+VUnLcyEhNuKuGCd8tjJ9O9DiqM0Z5KfHRIzjMvCZXO9wPoYrHU5WcU8tKlJStKbAC6j/AHH1rX1ZY46kawDa4rPureknmHvFZN+4+1ezjkmePKLKutteCdEnSsCbevFRBitboUTcntPNd4nCPOKKnJKjck81Pybp9ZUFKSYH60+KlezKNV6cx6SnSB5kgDV7gVYmNKrmTvYH2mq5keEbTCJJJM3uSYn6RVlbSkkBIggX9B2+1BlW7FXY0vDgiTcdk7x8qgMMq80hI7qIiw4/zRdxASLkhMnYTq9BQvMcWhZLCrgpJMnSlRFw2o739N4NDG30cwQy+z/FaYVqXALoUSNMeVEcCQOO1WtbaGUqXqCota5BJ5PF6yD/AF1xx8IabgpKiCknQAD5vN2T+1XDph9OJUptd1JPm8xvyCIO/Pzpk4UrQSiWdxhxSkEgEEbRa91aTx/igHUOFeWVhAWs6kpUlMBKhqSUgWNimxBB2mrE9maW3AkoWqBJIFgB+W+9qnHOMNshUkqiACYJIuZ2F9/Q0hTroFJorGEYDSEMuLSIKTc2CgrVafhvb/NedX9QtMNuNlQDqkHQkTN5SlQ9AbyY+GoHXaUaHcQ6ApCYSgTCVSSmCBOlXr7VRMKw9jngokqKoGozAAskbbCsSlLpDv17b6NH/D9qMPKjKnSohRImAQJndex9oNWwylBC1BfsIMDb5+tUnCYpOWtoS4VrCZICbwTJITqI0gyatOS5w1jmQ6hJSUqUNJIKkkSADFpIv/8AKsnjcZUzFJS2ujnCqK1qS5CRHlibe6jzafnTwwmgK8y4URtwRuQRsdt6aRgCDBKgqTBtBHaYtXqVrZJ1rGg8QbngDe9Yn8AtEdM6V+WEGVKlWoq782txVJ6g6pRhhqQuCCQECDOmI/8AG1qm9UdZeCpJRKRMKiT5TvI42FZRnON8dxSyQBJtyfW/vVMVWzUqVs0Lpr8RFPrWhZCfLKQbgmfhCR77+tHcFnCwpwOJUpsGZFykH8trxIO45rD0kiNIhSfNImbdjPG9GMi6kdbcUVLUrXIUSSSZN+d6ba6YtpM3rLleX/bUdBAI1XgG4AHA2tT3+tAJSFxqkgiI2EjfuKGdM4tx1hEpSAAATFyYgD02p/PmUpQQUjVEhXY+pqd/1RjOsbjmyJBAI7dvWq9iylakEnyzpv8ACom0VW8dnLiAUrT7GIt3qPgOtHAdJSNMwO0879qoimloZ6+gzmfQbbhKkjSe1iD7xUjKejW24Kmxtewg/Wi2VO606wmCrg2v/iieWYolamihUJ80n4TS5zoKmcsYBtAhKYG+niP3oTnWcoaAAuBNhvFGMzWtSiEp4idW45EcVnPV+ZBqGwIVMGeK8ryZyk1GPyW+JjjfKQSwniYgglQbTuABeOK7xeWqSkKKwTzG361XldQJbAgyew/rTGO6icWkBRiTtPHrUqwstlk4qyzMYZJSNSb83FKgLObq0ilSvVIX+S/oWBwStYq3ZXjgkQFAK4nvWZP5k62bLMbX+1PZfnygZJJP2PJqmWCf9JjHng/1ZsQzR5tsLWExsAL/ADp11ReTCk+X2rPMNn63Cm5AFt7TV1yzMpSEqN/T6VuHJL2UybPjioWgZmmSIgqgQD8/YfrVazTqRpmRJNgEpG9t/vVo6tKkMqUV6fzAgccCsfeQVu6tyTavbjJtUebZecs6yS0kLWFKJMBIMfrV/wAlzbxmS6kGSNWm0+1Zl070r491qUBMCOD7e9X7IAzhdWFBccVuZEBXe5sANq6abYD0c5n1j4CUrcC5dB8NvT/9u3qb7VmPUvUjmKdUUrIaBJQLgKJHmP3+VW78RMsdxBSoEwhJCWkiAgCdSp5JH2rPmXwhBbgBRkEkSd5tO02rlSWzYxb6DGX41xGEjxg1J/2khKZXKj4hJPwi1jt+lE/wzzMqxawpZ84mTHmOqSZ4N6quIxazGrzQkpAI2BuIj1M/OiWR5M6YcSlQFiSJH69hFc3Y7g+je2cWjQQEy4NRiJAINzO1B8SwhpAW6rQpSidapglRkWGxjtXeT5gkpShYWteiCEoN5iBIterJh8qL2lb7aRp+FPxETuSe/tUySk9CpXDszvq0uYhrwmmPEbXpWFBLgld/LAA+c0T6Q6RfZCSpaYgahpOrnyST8Ik3FaaxggkWECnlYcRFUxah0Lk+Sozbqbo0P+ZJOrtx+tVFODxmXLKmyUahBsFJUOJBsSIseK3JeASdqg4rIUrEKSlQ7EV01Ce7pnQlOGu0ZKx+I+LTIdQ26n/w0KHqCkx+lG8F+IeFegOgsrgjz3STBiFjb5xVpxXRbChdlPyEfaqvmn4YtqJLain0UJA+dTvDNbTsassHpqjOM4wWJWl0IUnw1rSTcSowYAjgzNqE4bMfCb8DwGtQCyVLFwTIJ+lvlVyzDoDFMnU2CfVsmfpVbdwoSpfjoUVQQDsoHiZ3FM9jT/ZUNqEumVpxJBVAnXccRO/sdxFEum8AfEBDXiKvvMA8G28Gn8scQ25qcTIvJgqP9z960Do5zDPOlLahrACyLgkcwCABFrCi9kUrbMljS2ixZCp1AAITAACxa3qKJYpPiiwGxnuN7V5h8N5ytIKtUJPA8tovz61IaZIJHlHpN4mpuabtAcGuynu5BrJSpFxaSb+lqrOJ6Z0OAxCfbmtVVhwSS3+Y+bVePaNqYcwA1KAuIsCOadHLRqk0DMlQhDYBMDgGd/nU3B5sHQvSlSQm3mEA8WNRUu+GuFoJH8wuL8kU7mWYNoQT+tTZ8yirYzHBzkDuoM/S22syAALkenE8ViuY5irEPFxXJn5UY6yz8vOFpPwA8bGhOAypxwwgD1UbAUrx8cv6fbKMkox0ukc64964AKlAAEmrh0/0agqBWSv5WJ9B296vmG6JYidA1HkAW9qLLNYk77JY51llS6M7wuBIQATelWljolruaVeS5zPS54jL8yy5GIQVsEauU7fpwaqa21Nqgggjg1fX+gsS2vU0R9fv3prF9NPLEPNgnuD9q9rHOM+jzZTUe2C8ldBgjiJrS+lMa2okQDHJ5+tZN4LmEeEgxwSLEetXrI8a2vSUCDzHfmpckOE+RUsnshRZupi3oKSjVI5Egf4qi4DpeHSpUaNwAnb1q84dlRsTKSJ253vUxDSTE7V6OPLUSVpoYyrDrQnSGxpV8KuY5JHrU3NcrdUEBB0KmSsC8QYHt6Um87abdS2VBS4kAnjm1SMYy9iUgYVwtn8yyJgdk23rlNt6FSi/krHVzDoZsSp0zOiEylI29N+KzrNulCGkO+YrUqCkiDe40jkcfKtra6AecUFv4lSlJAAGkBAFp8sXmL0Zw3R4bEjQVTO3Pzo5zlFdWbjcejE+nPwsxeJIWpBbTMy5btxz9K17Jvw2ZaA1lTh7FRCR3ASItVtw7ZCRMTF4p4Ctu0C5v7GcHlyG0hKUgCpQSOAKQFKhAbsVKkTSrjkxUqVdTXGpnNcKZB4FPUq40gPZWk8RQjH9JtuTqbQv/wAkifrVjpUanIBwi9mb4r8LcMb+EoeyjahmJ6DGFIfwghxMxrhQIIjZWxrWyKbewoUIIEe1c5RaqSOSlF6Zi564xaFgONtqSJkJBSfeSSAR7Gvf/wCjgn/cw6k/9wVqj3ECtTxHTbagRoRB4gftQTMOgmFiPCAjlO9S/jf4sp9/+SK1lXV7LhMOgE3KT5fmNX7Uc/1RBtq2uf61V88/DNIBUhYSBwuw/wDaqLisnfSS2ypS5/kWdP8AzSpY5wHw4Zel/wCGr5lm6Eo1GCe1pMelZl1l1ISNKDbv6mbAfvXOE/D/AB7lluFIP5dalH59qt2RfhChN3jrPrt+tLyKKd5GcsijqJlmR5Kt5YhKldyB+5rTMm6KVAkQkcce5/mNaBl3TTTIASkfSiYbA2FKn57WoIVLA8n9PRWcFkQb4+dEA1FFSgV54Y7V58s7k7Y6OKMVSBmmlREtjtXlBzYfFAL+G9K9OESdwK9pU5SfYnirpkTF9MsuiFIBHYiaEq/DxIVLRKPaSKVKm+2T09mcFFco6HkZfiGpGnxE+hAP61D8XEFQ1tFpF5UIXPyFe0qtSqNjMM+eTjJFkyHp/AlYc1hxz/vgH/1O1XZhpCRCQIpUqvxu4pgeZgWLJV2PE1zSpUwhFXqaVKuOOtVek0qVYceJr2lSrGcIV0DSpVgSPaVKlXGnhFc0qVccImuV4lI3IHuRSpVxwLxnVTCLa9R7I8x/ShTvUj7n/RZ0D+Zz9gKVKopZpcqPSy4oYMfNK3/sguZK48ZfcU5/2/Cn6VOwnTqEcADsAB9rn60qVQzzS5UBcprb19BJvCJTsKcVXlKppttWzkktI5NcEV7SqcYeEV4TSpVsnx6NPNVKlSoOTN4o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hMSERUSEhMWFRUWGBcXGBcXFhgXGBUYGBkVGBQVGBcYHCYqFxwjHhQVHy8gIycpNiw8FR4xNTAqRSYrLCkBCQoKDgwOGg8PGjUkHiQ1LC4sLTAsLCk2LDYpNSwpKSkpLDUpLDUsLCwsLCw2LCw2KSkpLCksLCkpLCwpLCkpLP/AABEIALgBEwMBIgACEQEDEQH/xAAcAAABBQEBAQAAAAAAAAAAAAAFAAMEBgcCAQj/xAA8EAABAwIFAgQEBAUDBAMBAAABAgMRACEEBRIxQQZREyJhcTKBkbEHQqHBFFLR8PEVI+EzYnKSgqLiF//EABkBAAMBAQEAAAAAAAAAAAAAAAIDBAEABf/EACcRAAICAgICAgMAAgMAAAAAAAABAhEDIRIxBBNBURQiMlJhFXHB/9oADAMBAAIRAxEAPwANhjJualPkUIaJG9dfx14muCY+60OKbDChUvDOA064oVxlkVlmTRBpgVGZ3tUwrAFcajrUEiuTjR3qBjMQeKisIKje/wBqCc1DsZCDm6RNxOJHFDm8UoqounCJCbimkBAO1T++PwU/jSPMO6e1SUgk1wrFJiYiKiJxri1Q2kn7UxZGwPTQZTgNVef6GZma9ZDqQNVvYTRIagmTNTzzSvTGrBH5Q0xlkc04tg8V6nHlNjUtCZGril++f2d6oALFahumaaCp4ou66hR0mxqM7lS+PrTcfkN/0ZLCq0NsrjenHMUK8GSK5Nc4vAwPWt/JjdMFeO60wbjXxQ4O3p/EsKrhrDVZCSkrRLKLi6Y6kyKaWa6WdNJoA70VAWesImpwwNqbacA4qe08CN6FsIGu4ciobyiKOuJBqFiGp4+lcmcD2l0Rw2JAqCjLHCdoFT2cpPJJoJZYR+Q1inL4PXMX61xh0zUpGTjczRXD4BAFqRLyk9RQ6PjtdsH+HIgVHVglc1YiEAcVEOKbMgmD96WsuRhcIIBHL6VEziRxp/WlRezIbwgVF1cmK7awg3phTKgakJkVYiFslMMGakOM1FZxFTNRItWnIaCwKeQ0VbVEDXnqx5bhABYXqPLn46j2WYcHL9pdApvIysialtZSlv1o6t5LYiJND3SpRkCoZTb7ZdFJfGiOGgpJEUBXlLniyLjtVlOHJj7UWawYAFr1ilQXJIrmG6cCYU7udqJN4EDYQKluQTBO1MuqUUnTYUXKwDpWIbSI570Ox7ynEFIlPrSTh5BBJrwvaoSbUCbQxQT2gVluWOAlRWVcQTNTS84PLcRXqPKuB3+oqY8hKvnTJO9nRi1pkVMK5vRTL8QpMIJmhD+F03EyDTL+OKBqEkj9BXY1y0Dljqy5lIUN6iPsA1AyXNQsCTM0TxWISm870Txv4JlOmC8XgE9r0Jew+narItxJEyKHqaTBUaPGpY3aMnKORUyvvNzxXicPUlTwkwK9aEmvSi7VnnyVOiE60rtSwWCdWq1GAjj61NU4lKRpFS5fJUdRKsXjN7kQk4MoF7mu8Phzqki3pUvD4lCjEj1moedZ4jDnipLnMrUYw0EXG7cWqOMQAY2jegjHU5dI0JP2FTEoUv4gf2rnGv6Ojvom4jGzZIMelcKwqliUqIj6V21hlGEoHv6/OiCGotMdxS/Z9BuKSK2+68lUaT8riO9D8Q1iHFgBuADczxV0YyySTqj0qE8Qh2wkelwfaqo5qjpE7hb7IzeUGB/zSo43iUkAx/f0r2s/KYPoRScWxKuwpvwxtRJ3DSNqhu5eReYr0TzzhvCCpem0ChfimYmiWVp1K8x/xQZJcYtjMceUkh/D4IRq570QafIAAN/SniwCIFP4RtKTttXjydy2ewnSocYwmu6p/qfSnHEBAgf4r1OJM022rXKYvNGo30KlOv8AodwrCZmZqXiX/KBIAoBj8zGFnUr1is66l6+ce8jZKQDM94qn8ZtEryqzXA2OBNOKIgwIHNZp0P124tYbePoN5NaI8+D+aANx39KXkw8R0MnIYxLAMRHeoqsBe8C1ES6CLRHrURK/MCowJ96U4UPjJkBvDlKpUJ3H/NPN4dKxsQQe9G8NhG3tWolMfCO+8mTUNLHhz+9C8bST+Dvdy18kJKplMT39KH47DpmBzRPSddtjvXmOy8GKCMqY110yvZXgihREwJ3pvqor0y258PE1z1Vmgw5SLyRVSd6hkcwd5r1IQclyR5sskb4sebzl8QorMfWrrgsWXWU39/eoPRyGMQmQBI4irsnBISmABHtXZssVpoCEW+irlrgV3h2YMUSzDDJT5hUPDNhJ1KPxcUnL5EfX+o7FgfO5BLC4YGnHQkCAJqCl0mYqQhYI3g158Zci1xohPYRGraJuYpt/J21GSgqi4J796LsNDgTT38MVCNvtTozYtpAVtDaREX4/sUYwrY0+aw+/yr3DZalPAJ5nvTv8MqZI2oHfybyjVIfVA/6e53HauUMiRJv3rzDu2MmT/e1PR7Ek99qL6YrrRFxYWJ7fem8DgzYq/Xiia8LPxGe1ML9D/nvFdJM5SVHIy9NKpSFGNqVbxiZcvsqC3b00+qQak43AONp1FG1BXc8i21e3jw5cn8IklGEf7kkN4bBKKpIijWGwEEn0p7pTHsuKhcavWrR1Cw2ljUIEbUny8WTFB81RuGWGU1xdlbwzhvUxGMQkXF6BpxtqmZY8CuVREc14MG9HrTh2SwszIke9R3s+Sg+c6T34qVmWMTYJuTQvMGfGSUrANVQdPsnceS6KH1vmHjPDSskcwaAPYNIH71ccz6fKzYeYbR2oYrp1wGFW7etepHKkiGeJ3tArJcO4l0KbsU9hWu5UypTaSpR1WPz9qAdD5NC1FUcARG3eavD7PhghPeZqbNl+B2PHXXZEQ2jVLyj/AM1wShKtJIv8M7+lcY3FSkTwb+1D3i2ohQWFFJmLW+VT8nNdDeiwIbIvNxXi5WsH61ATjlQCEkfOpTWZCLiPXmlSya4hrG+yUphOwApHQbRcd64bcBG/1/pUFZOq16mba6GxjZxm/TjGJSQtIJ4PY1mWcfh48lyGyCng/wCK1vDvWEqiK8Uz4kbAXJi5j2qvFnnFaJ54oX+xQ+iul3sIoqURfirq9jhAk0/g2FtuDWowswNKSYsNIUOxv7WqVj2WpGtMkbWub+v2ps+WRW2LUoQdFafWp3UlKdQi0d+KhtYF/UnWifYg/ar4lTaDZMbja/6VCxuYAD4YHNgR+m1Y8Kqmwl5O9IAJmP5TN7GwnaKcwbHmgX96n4RSF3Hm1flsCO8ybV3i8KEiUagqbEG/t6ilvA6tMYvIXTHWjBiyf6124od/e/2oXiXXDsIN5NzftXOHQDJJM2sfb2pbg49oK1L5JaXgBeb/AGp1txN1JUb96hEhR49a7AmSLCg2ujWkx5ty9yPban3XSDIA9I+9QVuACd49DSwmaKkhSSR/MD+x2pkVrYEu9BZlYUBMD3N/Q074yU2CQSdzQppRJ1bDt/zxXSJ2+9Z7AeBLU/elUUg+3zr2gp/ZvBFtxeFQtOkiqnieg2VLKoq1V4qqv+Szx1B0RPx4PtWAsH0oy3BSkSK6zzD6myn0o0TQjOXYTUefyMk/7lY/DCMZLijPn2FNgztNRWswvvUzOMw4oI+hS7oGknfge9LxQcker7EnTDjWJsTqBggAd/l2p5WIUo2P9KFYZSUpHnRIP8wqN/B4vErKGkOIbBur4Qf/AJESfarIYMknS0hMs2OK2wwDKiA5KhuBH3qTh2QsgWJJjeb9rUzl3SIQVandMQSDyIuVK+tHw000kBNvMAm/xdz616CwRSpuzz5eRbuI7gOnyJIISJiwFOLylSlEFZVIsZsD6pG9PvZlpKE2AVJ1ciPzT72p3D4ixWLxseY/5pcsMfgUs8gVmmFQ0mVKCQI1d/pzN6qeMzlDEuBCXEq06YSpDpCtMTIINiTMCYqwdRYBWJSlrzHVYLNimxJUUj0G3rVI6mecbX4HiakhMJUEmD5RpEkDSQBfiqYePFx2Yszst+Q9QtYnyplC4J0KA1EAwqCN4O4oyMMAmIvO9Yu2pCHSpLkLBGlwSgiCfMINpgzM1pPS/VyX9LLqv90AkKIs6kAmZFtQAMjmJFSZvEcdrorhn+w9UHEZgJIFgkSVGQm28d6lBEq7zN6zjr5xwK8pISokW9P2pODBGcqkMyZnGNon5n+I6G5S2kLVweB6xPm71cOiur2cTh0pJSp4JT4pgoEkmxnm3FY3l2QYhxBUG/ITGpQEGY2JFuLipmGyTFYaVtOFNylYSZsOSNlD3FepHxIpfqjzZ55S/o3hjM0i61oA3+KNp3qZiXELT5ClRMQLG5i4v2P2rAD1k/pVrVqkgzpSNMRaALbUUyf8SAFq8ZOudOhVgpEEkidzNtjxS4+O46syWRSNezBpaQlRAgnSRebwAfnf602/hLAbcd7cihnSnUq8QAo/9JQXGoeZSkkBSZPafnFHsTimwm+lN44jtFdw49invoD5bg9LupGnSbxyRsSDNT2sS2vaVKG/AHYVFTl6AovMgGRBAM87pk2kTQn/AFZHiKKD8KoUmIMjeytzXcfo3nQbdwypsTHY/wBRUDEtgC+57bRXeHxrkqVrCxYgSAADEbcxT5CFkmdv7Md6CWN0Nhk2CkOiCFG3c8D5b1LZw5+X0tUB5qFlBHMi/wDce1Q2c10LLavym0mLEWIqDJCno9DHNvVhx5EX/aZimsIUKm0xsJjb07006TpEkFKgT6jeCo+4NQ/43R8Nj/MLzt3+9IHpaDGHJMiCBzbtSXckSOIigz2YLmQuSoCIiAb7ibVyrHKk6ojsTBO1hH2rK+2dwYc1n+yKVAVY4cqE/WlXWF62adXCqjY/NW2RK1X4SLqPyqs5n1MtZhEtpIO3xK9CeKnjCUiRQbLNice238awPSbn0AFV3PM+QUwlKp9RHpsL1XlY0oJ0JhUXJvf3O1MBSlGdRJi82E9vSqFhi+xnHjtHGMwStQ0oGs38x+H1j+tDsfgElwNF5a1ESUoGlI9zyKLpxRSk6RrWf7NzU3L8rAh5Xxm3t2EV6GKCXRPknp2cZL0qwgpPhjUBN7mdzc0bezNDdhAtYE7/AEpnEFQcgbWP9ao+d4144gggaUmEja28zVsMbk6RG5fIPz9/EN4h11alrQreDA0GwT8tqnFJcLag+6khOoJUdUmwCu4ABiqt1F1UX3IIhCUhKbQTG8x3M1DwuZq1CFKSqwSoqNtoE9vSqYwi6vsW2+zWcDjYYUHSlSidIAF03H3qXn/i4dCVsuyXYCW1oBmIgggiwG81T15ViEKQh12VK0iQYSodhG/YkiaM5n1KMJiEjEIS88qAlKFFSWkBV5BulUCdIF5FDKCtMGwpmOKUzl/jqUA9pISuUmSswALwdre3vVCx2OdWnS4LKSpUquSoTJ+KFApFyRRDqbCpcew7iGlNNqWQWykQPhXqAB9YMxfm9GMx6HaxAS4pBSdyoLUVLm5ETYbzFFFUjeVGZPNIAT+omFG0HYGBMfQ1zl+P0OoKiQEkEK2II59e1X/EdI7BKCEp4tMDcBV4AnaKoucZatLhATIvYX0jgHsYvatcbWgk6dmjYLPnH0pKQCCLkWAP9/Sh2cY8LCmFJMplRAG2mSVCBcRQLpjMHmvM0oaSQlaFJUrSNtQSmL8WoyOrUeOkaFKjyBRHmKlEhZAiQkyZFRy8NOSlHRbHyXTUkSuhHVYjU0pZHhRpVM6m1ggJ+Wk/Wi+f5B4AcWF+RYkpMxqAg6Y2kRb0o5gcO2kBaEpEkTpATqgQmSBtHFSsdlq3EygJ0EEwTcn9qrU6Z58nbMFfwI1ibJjWRwBcgbjmPrRvpE4Rl0nHttltaJQojVpWkzGkG0hRBHpU3qTJfDeggJ3uTAB3uRttE+tVrUppQXplxJP/AFEhd4vKVgjn5fSnSjFpi72awnN8NjGyMMShxhshtspCNM/ljgeVItVTxfXcL8F5J8oUhVhIPM38xBG9U3DFZBUlRSsAq1A6TIuYP9K7GCZU2m6gs7k7TN472vvzQLE2tB8+Lsv3TH4hsIKkOeWR5SmAhIAvP3pjGdUNOO6WwLgkFAi5M3HN5vWdP5aUxcX+Xr8qL9MZUpbsA3HINr8TQcJRfQxyUka7lhShBIG95Hr+9d5dj0pJlOsE+U7e496jYHJ3UpA2BAvO0SRvUjK2glAXdSwbgjy3225pLVIGyUpbTxJSmFD03I4nmg2bZWFkK2I7fb1qanqNiZUUJKRBJgAd4HeusOtD/mQZT3qPLCnZXilrZU38xU3GknSqAq5sRYW7b1CxvVrKbBxatgQEWgcXN6s2c9LJcbWEqjULcgHhUDmsvx+WuYdehxMEbHhQ7g8ip/VGTsujmklQdX1Mgm2uPYCP1NPI6ibIM653G0k83mwqtISO9OJSdqW8MPoassn8hwZ4P5D/AO//AOaVB/B9K8ofXA32S+zTWNSjqWVLUTOpXJO9qdzI2AVc9p/X1rjxRvpj1m/+KfYaKzJH1uaVF62ZIZwuXakC9zJ9vSvVYCxQLzEn2op5YIG8TawptOHUAVbCO1OVX0JbdCy7AJCwYsP7NS3MYyo2HwmbHt6DeqFm3XYaPhAX/N9ZMfK1EclzZl6XG/8AbI4B37mK9HHjlVnn5mr0G8e8idSNQ1d+/oKo2fY4l3Sd5ieRPM8bVdlXMm9rQNh39KpHUriEPa0Ar0mFcSDwD39arw0nsnWyLmGWNSkONKI0KUSINzZE8p71Ge6SdYaRiPKtHlVNwUwZiJEiwnmuHc9K1L0p0BSQBJCleWdzHy9KumS4Jt5hJxYSqE6hqMJ0xJtaR7zTnL5CnEpWYZ/iQ1LyZSoL0EGBKzZcTaBaBHFV/K1uKdSUzr1SFGTJF78n/mj3UWCSkrCfgBJTcnyz5U+lMZawFJR4QQhbckr1LBcKoCUDcBRMJFt1XoXHf+gHpGrdINqOHKllS3F/ED+WDGhsfyA883mphwjiFQQUiSQAoFImRAIPzvVSyPHrbbCHEqSvWRocUQJJH8lzsq/MW71bstclkFTiiUyFSITO8JSdwLXJ4oGmnaA/0QmcOqYIUq6rm0BQuAdzMcbUGzzImsPg3FBSlKjUoqMqUuEpAFtpAHterczp8IHzcwZIMGdJj+9qr/UGEdJAcdGhRskADSI+JRiTIta3mii5UNxszlLK0NhS5QFLQJT+YSCQI9L78Xq6Zh0wt1PhsBTSlEKkqBlRE6jHIBgx8pppeTIdcSGwdCDBB5uNhxsb1YMoy51CklLkKQqTv5k28pE7RyO1D7O6NltnuTvrw2GSy4pLroVpdG6ylWopc4j57xRkY94KSkgAKg7XHr+gqaMoK3A66AVBJSCm0pJSopV7lI/4qQw8oqKFtgIAiZvPoKnlIForOc5Gl4KJF+8VQnentLiFPLlsrAXBkwCBCjNrW9q2TE4QLSAI/vn1qqZmiAtASImLpHaDHa1MjN9GVWxOdFYItKSGQgOH4gq6STIgn4R6VzlHTWAQ0fDSlZkpKxCjN7SNv2oTiMK94amwtelYhQUZkdx24EVWGspxDRUEeK2kq3CyNREwqBvatUZ/YyLi3QGzDBL8TwzYgmB8UcAEjmIqz9HZaW/NMmxI5IBv+n2rnLOm3fEBKFkFJKioK7yDqHw1bnOl4aT4ZIWDrkkkwdxNU5J/YLcY6iiyMLQoRNinbeR/f2qk9Z49zCj/AGlDQqLbHn96tK2daUBSlNLSQQRt/wCJng1nX4mLMhGr196Vjjb2AlbOOnul0OKafdKiLrWFEabTx2uK0nAuoQIAgbgAjbvWEsdXvoQlsEaEnaLkbFPqKveWfiCwpYU6vSkJiIMza1t6TkgpFKl9Ggs4VuFHYEyIM7+lCM+6cbdQUqSTFx6Hv6VXMP8AimwXQkJITMBURI4J7Vf8I8HUBUzIn3FS5MbjtDYZF8mRudIlKiiQFcEzCh2/7T6U2Ml0mDv2rUMfk4UCQL0AxWFSfKoebvUsp8tPselW0VYZSO9eUa/0d03RoCeNSr+s15SdBexh9vDyAVWT2qcQLBO1D/HJImwqXgwFGB/YoFvQ6a+SWwyfy/O3FB+uOrUYRkpUNS1ghIB2tufSrG6tLae1qynrjE4Z5KlFX+4lUJG/eZ/SvRxYW9sgyZSgLUpaiozJP3o30njAh9IVseD3qA0tSvI2CSewkmO1rVzhUKCwYg6hbmQbmvRjSaoj23s+hMtAWkbFMX/p61TuqsuCyCg7lRULTfaB+9FsoxgLTaQ24SbTwbdu3rR1GTNqJKkATb0jn2NDfGVmGJqylSVKIBKEq0lcGATeJO9GsnwC3gkOXSnYKOr9DtArQs5yppaQ2hACU3PqQLD14vTGAyptEEiD2nnsaZGa7GSncaKXishUtxyDKEkcxoEiwqz4LphCEawkeW97yZBT9KhqUt9aokJZVJEQTKoG28d/arrl10wnfaDsOJI9KGc6Qnt2VjH9IKec/iytKvKkBIEaAASTtcyTU3A4dax4esBIv5hI2uIm5Pv61YsW3GhJUbmFbQpP5tXa/b2qJnAbbTKEiygSDYESnXebWmD6UtO9BLbFgsGUIKex3jf1g7doqG5gNHnW2F8STcCwFuYiij4bKNQWFmJT5hpJ/IOxMxvUB3b/AHAsgwq45jlQ2G/0pTkHEryWT/FMhOhDRVqOmEq/MYnkeUbd6txwiQStSQCBEkC4N9xVXbwYdxPgeGAhPnkKvHpNwAdzvt3q3raNjp1AA2NjAi88mJ+lLi38jJpfA+w+pKQkIUZgCIge5PApPFUTEjk8D7c1G/iCD5CQbRfjsQa6xjxIKVIJFjuRtO0etMEsaxWPCdKYUSSRsbATB9JMVU84x6/EANhqEnfnt3irjiHEgBZFwIV/22M/IR+tU3NsK4pw+GNQkeo9Lf0rYv5OSDOEaBRrUsRYCREqJgDan3mUwraRvG/y9ai47CO6WiAFhJAPEGQCdMcU3jssdxHwq0LTsJISu95I9DFO5MBrZMwGcJUlSRuPL5gYngkAc+lFsO4nw4AAPrO/PxDahicOWhBTq0gGwJO1z63qRicS4RpSkSbzbUn+ooZbNHsQyqDqggnccciax78RMP8A7o0nv+laklTqZTqCp5UNvkDWZ9eZW4pfiBMwLxzfcCjx2loZCrKGtkQZifX3qIRRAJCgQq3b0ppeGH5TJ7f3xXN2dx+TjAYdSlpjeRH7VvXSyHEsN6zMCJJFvSO1ZT030wtakuEHSDP9mtTwRUkApBVaDe3vSsqpGpFmDidNzH9KrGctCSRHoamPaFp85AEbTANBX1p0kAgJgxevKzb/AGR6PjR3TI/ido+lKhC8UQYmlS/aiv8AHYVwuKKzVlyNkxJ+VUnLcyEhNuKuGCd8tjJ9O9DiqM0Z5KfHRIzjMvCZXO9wPoYrHU5WcU8tKlJStKbAC6j/AHH1rX1ZY46kawDa4rPureknmHvFZN+4+1ezjkmePKLKutteCdEnSsCbevFRBitboUTcntPNd4nCPOKKnJKjck81Pybp9ZUFKSYH60+KlezKNV6cx6SnSB5kgDV7gVYmNKrmTvYH2mq5keEbTCJJJM3uSYn6RVlbSkkBIggX9B2+1BlW7FXY0vDgiTcdk7x8qgMMq80hI7qIiw4/zRdxASLkhMnYTq9BQvMcWhZLCrgpJMnSlRFw2o739N4NDG30cwQy+z/FaYVqXALoUSNMeVEcCQOO1WtbaGUqXqCota5BJ5PF6yD/AF1xx8IabgpKiCknQAD5vN2T+1XDph9OJUptd1JPm8xvyCIO/Pzpk4UrQSiWdxhxSkEgEEbRa91aTx/igHUOFeWVhAWs6kpUlMBKhqSUgWNimxBB2mrE9maW3AkoWqBJIFgB+W+9qnHOMNshUkqiACYJIuZ2F9/Q0hTroFJorGEYDSEMuLSIKTc2CgrVafhvb/NedX9QtMNuNlQDqkHQkTN5SlQ9AbyY+GoHXaUaHcQ6ApCYSgTCVSSmCBOlXr7VRMKw9jngokqKoGozAAskbbCsSlLpDv17b6NH/D9qMPKjKnSohRImAQJndex9oNWwylBC1BfsIMDb5+tUnCYpOWtoS4VrCZICbwTJITqI0gyatOS5w1jmQ6hJSUqUNJIKkkSADFpIv/8AKsnjcZUzFJS2ujnCqK1qS5CRHlibe6jzafnTwwmgK8y4URtwRuQRsdt6aRgCDBKgqTBtBHaYtXqVrZJ1rGg8QbngDe9Yn8AtEdM6V+WEGVKlWoq782txVJ6g6pRhhqQuCCQECDOmI/8AG1qm9UdZeCpJRKRMKiT5TvI42FZRnON8dxSyQBJtyfW/vVMVWzUqVs0Lpr8RFPrWhZCfLKQbgmfhCR77+tHcFnCwpwOJUpsGZFykH8trxIO45rD0kiNIhSfNImbdjPG9GMi6kdbcUVLUrXIUSSSZN+d6ba6YtpM3rLleX/bUdBAI1XgG4AHA2tT3+tAJSFxqkgiI2EjfuKGdM4tx1hEpSAAATFyYgD02p/PmUpQQUjVEhXY+pqd/1RjOsbjmyJBAI7dvWq9iylakEnyzpv8ACom0VW8dnLiAUrT7GIt3qPgOtHAdJSNMwO0879qoimloZ6+gzmfQbbhKkjSe1iD7xUjKejW24Kmxtewg/Wi2VO606wmCrg2v/iieWYolamihUJ80n4TS5zoKmcsYBtAhKYG+niP3oTnWcoaAAuBNhvFGMzWtSiEp4idW45EcVnPV+ZBqGwIVMGeK8ryZyk1GPyW+JjjfKQSwniYgglQbTuABeOK7xeWqSkKKwTzG361XldQJbAgyew/rTGO6icWkBRiTtPHrUqwstlk4qyzMYZJSNSb83FKgLObq0ilSvVIX+S/oWBwStYq3ZXjgkQFAK4nvWZP5k62bLMbX+1PZfnygZJJP2PJqmWCf9JjHng/1ZsQzR5tsLWExsAL/ADp11ReTCk+X2rPMNn63Cm5AFt7TV1yzMpSEqN/T6VuHJL2UybPjioWgZmmSIgqgQD8/YfrVazTqRpmRJNgEpG9t/vVo6tKkMqUV6fzAgccCsfeQVu6tyTavbjJtUebZecs6yS0kLWFKJMBIMfrV/wAlzbxmS6kGSNWm0+1Zl070r491qUBMCOD7e9X7IAzhdWFBccVuZEBXe5sANq6abYD0c5n1j4CUrcC5dB8NvT/9u3qb7VmPUvUjmKdUUrIaBJQLgKJHmP3+VW78RMsdxBSoEwhJCWkiAgCdSp5JH2rPmXwhBbgBRkEkSd5tO02rlSWzYxb6DGX41xGEjxg1J/2khKZXKj4hJPwi1jt+lE/wzzMqxawpZ84mTHmOqSZ4N6quIxazGrzQkpAI2BuIj1M/OiWR5M6YcSlQFiSJH69hFc3Y7g+je2cWjQQEy4NRiJAINzO1B8SwhpAW6rQpSidapglRkWGxjtXeT5gkpShYWteiCEoN5iBIterJh8qL2lb7aRp+FPxETuSe/tUySk9CpXDszvq0uYhrwmmPEbXpWFBLgld/LAA+c0T6Q6RfZCSpaYgahpOrnyST8Ik3FaaxggkWECnlYcRFUxah0Lk+Sozbqbo0P+ZJOrtx+tVFODxmXLKmyUahBsFJUOJBsSIseK3JeASdqg4rIUrEKSlQ7EV01Ce7pnQlOGu0ZKx+I+LTIdQ26n/w0KHqCkx+lG8F+IeFegOgsrgjz3STBiFjb5xVpxXRbChdlPyEfaqvmn4YtqJLain0UJA+dTvDNbTsassHpqjOM4wWJWl0IUnw1rSTcSowYAjgzNqE4bMfCb8DwGtQCyVLFwTIJ+lvlVyzDoDFMnU2CfVsmfpVbdwoSpfjoUVQQDsoHiZ3FM9jT/ZUNqEumVpxJBVAnXccRO/sdxFEum8AfEBDXiKvvMA8G28Gn8scQ25qcTIvJgqP9z960Do5zDPOlLahrACyLgkcwCABFrCi9kUrbMljS2ixZCp1AAITAACxa3qKJYpPiiwGxnuN7V5h8N5ytIKtUJPA8tovz61IaZIJHlHpN4mpuabtAcGuynu5BrJSpFxaSb+lqrOJ6Z0OAxCfbmtVVhwSS3+Y+bVePaNqYcwA1KAuIsCOadHLRqk0DMlQhDYBMDgGd/nU3B5sHQvSlSQm3mEA8WNRUu+GuFoJH8wuL8kU7mWYNoQT+tTZ8yirYzHBzkDuoM/S22syAALkenE8ViuY5irEPFxXJn5UY6yz8vOFpPwA8bGhOAypxwwgD1UbAUrx8cv6fbKMkox0ukc64964AKlAAEmrh0/0agqBWSv5WJ9B296vmG6JYidA1HkAW9qLLNYk77JY51llS6M7wuBIQATelWljolruaVeS5zPS54jL8yy5GIQVsEauU7fpwaqa21Nqgggjg1fX+gsS2vU0R9fv3prF9NPLEPNgnuD9q9rHOM+jzZTUe2C8ldBgjiJrS+lMa2okQDHJ5+tZN4LmEeEgxwSLEetXrI8a2vSUCDzHfmpckOE+RUsnshRZupi3oKSjVI5Egf4qi4DpeHSpUaNwAnb1q84dlRsTKSJ253vUxDSTE7V6OPLUSVpoYyrDrQnSGxpV8KuY5JHrU3NcrdUEBB0KmSsC8QYHt6Um87abdS2VBS4kAnjm1SMYy9iUgYVwtn8yyJgdk23rlNt6FSi/krHVzDoZsSp0zOiEylI29N+KzrNulCGkO+YrUqCkiDe40jkcfKtra6AecUFv4lSlJAAGkBAFp8sXmL0Zw3R4bEjQVTO3Pzo5zlFdWbjcejE+nPwsxeJIWpBbTMy5btxz9K17Jvw2ZaA1lTh7FRCR3ASItVtw7ZCRMTF4p4Ctu0C5v7GcHlyG0hKUgCpQSOAKQFKhAbsVKkTSrjkxUqVdTXGpnNcKZB4FPUq40gPZWk8RQjH9JtuTqbQv/wAkifrVjpUanIBwi9mb4r8LcMb+EoeyjahmJ6DGFIfwghxMxrhQIIjZWxrWyKbewoUIIEe1c5RaqSOSlF6Zi564xaFgONtqSJkJBSfeSSAR7Gvf/wCjgn/cw6k/9wVqj3ECtTxHTbagRoRB4gftQTMOgmFiPCAjlO9S/jf4sp9/+SK1lXV7LhMOgE3KT5fmNX7Uc/1RBtq2uf61V88/DNIBUhYSBwuw/wDaqLisnfSS2ypS5/kWdP8AzSpY5wHw4Zel/wCGr5lm6Eo1GCe1pMelZl1l1ISNKDbv6mbAfvXOE/D/AB7lluFIP5dalH59qt2RfhChN3jrPrt+tLyKKd5GcsijqJlmR5Kt5YhKldyB+5rTMm6KVAkQkcce5/mNaBl3TTTIASkfSiYbA2FKn57WoIVLA8n9PRWcFkQb4+dEA1FFSgV54Y7V58s7k7Y6OKMVSBmmlREtjtXlBzYfFAL+G9K9OESdwK9pU5SfYnirpkTF9MsuiFIBHYiaEq/DxIVLRKPaSKVKm+2T09mcFFco6HkZfiGpGnxE+hAP61D8XEFQ1tFpF5UIXPyFe0qtSqNjMM+eTjJFkyHp/AlYc1hxz/vgH/1O1XZhpCRCQIpUqvxu4pgeZgWLJV2PE1zSpUwhFXqaVKuOOtVek0qVYceJr2lSrGcIV0DSpVgSPaVKlXGnhFc0qVccImuV4lI3IHuRSpVxwLxnVTCLa9R7I8x/ShTvUj7n/RZ0D+Zz9gKVKopZpcqPSy4oYMfNK3/sguZK48ZfcU5/2/Cn6VOwnTqEcADsAB9rn60qVQzzS5UBcprb19BJvCJTsKcVXlKppttWzkktI5NcEV7SqcYeEV4TSpVsnx6NPNVKlSoOTN4o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5174" y="4594296"/>
            <a:ext cx="3730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sodium bicarbonate + cream of tartar</a:t>
            </a:r>
          </a:p>
          <a:p>
            <a:r>
              <a:rPr lang="en-US" dirty="0" smtClean="0"/>
              <a:t>         NaHCO</a:t>
            </a:r>
            <a:r>
              <a:rPr lang="en-US" baseline="-25000" dirty="0" smtClean="0"/>
              <a:t>3</a:t>
            </a:r>
            <a:r>
              <a:rPr lang="en-US" dirty="0" smtClean="0"/>
              <a:t>                  </a:t>
            </a:r>
            <a:r>
              <a:rPr lang="en-US" dirty="0" err="1" smtClean="0"/>
              <a:t>KHtartrate</a:t>
            </a:r>
            <a:endParaRPr lang="en-US" baseline="-25000" dirty="0"/>
          </a:p>
          <a:p>
            <a:endParaRPr lang="en-US" dirty="0" smtClean="0"/>
          </a:p>
          <a:p>
            <a:r>
              <a:rPr lang="en-US" dirty="0" smtClean="0"/>
              <a:t>             H</a:t>
            </a:r>
            <a:r>
              <a:rPr lang="en-US" baseline="-25000" dirty="0" smtClean="0"/>
              <a:t>2</a:t>
            </a:r>
            <a:r>
              <a:rPr lang="en-US" dirty="0" smtClean="0"/>
              <a:t>O + CO</a:t>
            </a:r>
            <a:r>
              <a:rPr lang="en-US" baseline="-25000" dirty="0" smtClean="0"/>
              <a:t>2</a:t>
            </a:r>
            <a:r>
              <a:rPr lang="en-US" dirty="0" smtClean="0"/>
              <a:t> + </a:t>
            </a:r>
            <a:r>
              <a:rPr lang="en-US" dirty="0" err="1" smtClean="0"/>
              <a:t>NaKtartrate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514600" y="5194460"/>
            <a:ext cx="0" cy="2157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769" y="3810000"/>
            <a:ext cx="394864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0390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Signs of Chemical Reactions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Gas formation</a:t>
            </a:r>
          </a:p>
          <a:p>
            <a:r>
              <a:rPr lang="en-US" dirty="0" smtClean="0"/>
              <a:t>Solid (precipitate) formation</a:t>
            </a:r>
          </a:p>
          <a:p>
            <a:r>
              <a:rPr lang="en-US" dirty="0" smtClean="0"/>
              <a:t>Color change</a:t>
            </a:r>
          </a:p>
          <a:p>
            <a:r>
              <a:rPr lang="en-US" dirty="0" smtClean="0"/>
              <a:t>Energy change</a:t>
            </a:r>
          </a:p>
          <a:p>
            <a:pPr lvl="1"/>
            <a:r>
              <a:rPr lang="en-US" dirty="0" smtClean="0"/>
              <a:t>Light</a:t>
            </a:r>
          </a:p>
          <a:p>
            <a:pPr lvl="1"/>
            <a:r>
              <a:rPr lang="en-US" dirty="0" smtClean="0"/>
              <a:t>Thermal energy (heat)</a:t>
            </a:r>
          </a:p>
          <a:p>
            <a:pPr lvl="1"/>
            <a:r>
              <a:rPr lang="en-US" dirty="0" smtClean="0"/>
              <a:t>Electrical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663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Demonstration 2 – Gas Formation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33600"/>
          </a:xfrm>
        </p:spPr>
        <p:txBody>
          <a:bodyPr/>
          <a:lstStyle/>
          <a:p>
            <a:r>
              <a:rPr lang="en-US" dirty="0" smtClean="0"/>
              <a:t>The chemical reaction in the beaker has formed a brown gas, nitrogen dioxide (NO</a:t>
            </a:r>
            <a:r>
              <a:rPr lang="en-US" baseline="-25000" dirty="0" smtClean="0"/>
              <a:t>2</a:t>
            </a:r>
            <a:r>
              <a:rPr lang="en-US" dirty="0" smtClean="0"/>
              <a:t>).  This gas is formed when a strip of copper is placed into nitric acid</a:t>
            </a:r>
            <a:endParaRPr lang="en-US" dirty="0"/>
          </a:p>
        </p:txBody>
      </p:sp>
      <p:sp>
        <p:nvSpPr>
          <p:cNvPr id="4" name="AutoShape 2" descr="data:image/jpeg;base64,/9j/4AAQSkZJRgABAQAAAQABAAD/2wCEAAkGBhMSERUSEhMWFRUWGBcXGBcXFhgXGBUYGBkVGBQVGBcYHCYqFxwjHhQVHy8gIycpNiw8FR4xNTAqRSYrLCkBCQoKDgwOGg8PGjUkHiQ1LC4sLTAsLCk2LDYpNSwpKSkpLDUpLDUsLCwsLCw2LCw2KSkpLCksLCkpLCwpLCkpLP/AABEIALgBEwMBIgACEQEDEQH/xAAcAAABBQEBAQAAAAAAAAAAAAAFAAMEBgcCAQj/xAA8EAABAwIFAgQEBAUDBAMBAAABAgMRACEEBRIxQQZREyJhcTKBkbEHQqHBFFLR8PEVI+EzYnKSgqLiF//EABkBAAMBAQEAAAAAAAAAAAAAAAIDBAEABf/EACcRAAICAgICAgMAAgMAAAAAAAABAhEDIRIxBBNBURQiMlJhFXHB/9oADAMBAAIRAxEAPwANhjJualPkUIaJG9dfx14muCY+60OKbDChUvDOA064oVxlkVlmTRBpgVGZ3tUwrAFcajrUEiuTjR3qBjMQeKisIKje/wBqCc1DsZCDm6RNxOJHFDm8UoqounCJCbimkBAO1T++PwU/jSPMO6e1SUgk1wrFJiYiKiJxri1Q2kn7UxZGwPTQZTgNVef6GZma9ZDqQNVvYTRIagmTNTzzSvTGrBH5Q0xlkc04tg8V6nHlNjUtCZGril++f2d6oALFahumaaCp4ou66hR0mxqM7lS+PrTcfkN/0ZLCq0NsrjenHMUK8GSK5Nc4vAwPWt/JjdMFeO60wbjXxQ4O3p/EsKrhrDVZCSkrRLKLi6Y6kyKaWa6WdNJoA70VAWesImpwwNqbacA4qe08CN6FsIGu4ciobyiKOuJBqFiGp4+lcmcD2l0Rw2JAqCjLHCdoFT2cpPJJoJZYR+Q1inL4PXMX61xh0zUpGTjczRXD4BAFqRLyk9RQ6PjtdsH+HIgVHVglc1YiEAcVEOKbMgmD96WsuRhcIIBHL6VEziRxp/WlRezIbwgVF1cmK7awg3phTKgakJkVYiFslMMGakOM1FZxFTNRItWnIaCwKeQ0VbVEDXnqx5bhABYXqPLn46j2WYcHL9pdApvIysialtZSlv1o6t5LYiJND3SpRkCoZTb7ZdFJfGiOGgpJEUBXlLniyLjtVlOHJj7UWawYAFr1ilQXJIrmG6cCYU7udqJN4EDYQKluQTBO1MuqUUnTYUXKwDpWIbSI570Ox7ynEFIlPrSTh5BBJrwvaoSbUCbQxQT2gVluWOAlRWVcQTNTS84PLcRXqPKuB3+oqY8hKvnTJO9nRi1pkVMK5vRTL8QpMIJmhD+F03EyDTL+OKBqEkj9BXY1y0Dljqy5lIUN6iPsA1AyXNQsCTM0TxWISm870Txv4JlOmC8XgE9r0Jew+narItxJEyKHqaTBUaPGpY3aMnKORUyvvNzxXicPUlTwkwK9aEmvSi7VnnyVOiE60rtSwWCdWq1GAjj61NU4lKRpFS5fJUdRKsXjN7kQk4MoF7mu8Phzqki3pUvD4lCjEj1moedZ4jDnipLnMrUYw0EXG7cWqOMQAY2jegjHU5dI0JP2FTEoUv4gf2rnGv6Ojvom4jGzZIMelcKwqliUqIj6V21hlGEoHv6/OiCGotMdxS/Z9BuKSK2+68lUaT8riO9D8Q1iHFgBuADczxV0YyySTqj0qE8Qh2wkelwfaqo5qjpE7hb7IzeUGB/zSo43iUkAx/f0r2s/KYPoRScWxKuwpvwxtRJ3DSNqhu5eReYr0TzzhvCCpem0ChfimYmiWVp1K8x/xQZJcYtjMceUkh/D4IRq570QafIAAN/SniwCIFP4RtKTttXjydy2ewnSocYwmu6p/qfSnHEBAgf4r1OJM022rXKYvNGo30KlOv8AodwrCZmZqXiX/KBIAoBj8zGFnUr1is66l6+ce8jZKQDM94qn8ZtEryqzXA2OBNOKIgwIHNZp0P124tYbePoN5NaI8+D+aANx39KXkw8R0MnIYxLAMRHeoqsBe8C1ES6CLRHrURK/MCowJ96U4UPjJkBvDlKpUJ3H/NPN4dKxsQQe9G8NhG3tWolMfCO+8mTUNLHhz+9C8bST+Dvdy18kJKplMT39KH47DpmBzRPSddtjvXmOy8GKCMqY110yvZXgihREwJ3pvqor0y258PE1z1Vmgw5SLyRVSd6hkcwd5r1IQclyR5sskb4sebzl8QorMfWrrgsWXWU39/eoPRyGMQmQBI4irsnBISmABHtXZssVpoCEW+irlrgV3h2YMUSzDDJT5hUPDNhJ1KPxcUnL5EfX+o7FgfO5BLC4YGnHQkCAJqCl0mYqQhYI3g158Zci1xohPYRGraJuYpt/J21GSgqi4J796LsNDgTT38MVCNvtTozYtpAVtDaREX4/sUYwrY0+aw+/yr3DZalPAJ5nvTv8MqZI2oHfybyjVIfVA/6e53HauUMiRJv3rzDu2MmT/e1PR7Ek99qL6YrrRFxYWJ7fem8DgzYq/Xiia8LPxGe1ML9D/nvFdJM5SVHIy9NKpSFGNqVbxiZcvsqC3b00+qQak43AONp1FG1BXc8i21e3jw5cn8IklGEf7kkN4bBKKpIijWGwEEn0p7pTHsuKhcavWrR1Cw2ljUIEbUny8WTFB81RuGWGU1xdlbwzhvUxGMQkXF6BpxtqmZY8CuVREc14MG9HrTh2SwszIke9R3s+Sg+c6T34qVmWMTYJuTQvMGfGSUrANVQdPsnceS6KH1vmHjPDSskcwaAPYNIH71ccz6fKzYeYbR2oYrp1wGFW7etepHKkiGeJ3tArJcO4l0KbsU9hWu5UypTaSpR1WPz9qAdD5NC1FUcARG3eavD7PhghPeZqbNl+B2PHXXZEQ2jVLyj/AM1wShKtJIv8M7+lcY3FSkTwb+1D3i2ohQWFFJmLW+VT8nNdDeiwIbIvNxXi5WsH61ATjlQCEkfOpTWZCLiPXmlSya4hrG+yUphOwApHQbRcd64bcBG/1/pUFZOq16mba6GxjZxm/TjGJSQtIJ4PY1mWcfh48lyGyCng/wCK1vDvWEqiK8Uz4kbAXJi5j2qvFnnFaJ54oX+xQ+iul3sIoqURfirq9jhAk0/g2FtuDWowswNKSYsNIUOxv7WqVj2WpGtMkbWub+v2ps+WRW2LUoQdFafWp3UlKdQi0d+KhtYF/UnWifYg/ar4lTaDZMbja/6VCxuYAD4YHNgR+m1Y8Kqmwl5O9IAJmP5TN7GwnaKcwbHmgX96n4RSF3Hm1flsCO8ybV3i8KEiUagqbEG/t6ilvA6tMYvIXTHWjBiyf6124od/e/2oXiXXDsIN5NzftXOHQDJJM2sfb2pbg49oK1L5JaXgBeb/AGp1txN1JUb96hEhR49a7AmSLCg2ujWkx5ty9yPban3XSDIA9I+9QVuACd49DSwmaKkhSSR/MD+x2pkVrYEu9BZlYUBMD3N/Q074yU2CQSdzQppRJ1bDt/zxXSJ2+9Z7AeBLU/elUUg+3zr2gp/ZvBFtxeFQtOkiqnieg2VLKoq1V4qqv+Szx1B0RPx4PtWAsH0oy3BSkSK6zzD6myn0o0TQjOXYTUefyMk/7lY/DCMZLijPn2FNgztNRWswvvUzOMw4oI+hS7oGknfge9LxQcker7EnTDjWJsTqBggAd/l2p5WIUo2P9KFYZSUpHnRIP8wqN/B4vErKGkOIbBur4Qf/AJESfarIYMknS0hMs2OK2wwDKiA5KhuBH3qTh2QsgWJJjeb9rUzl3SIQVandMQSDyIuVK+tHw000kBNvMAm/xdz616CwRSpuzz5eRbuI7gOnyJIISJiwFOLylSlEFZVIsZsD6pG9PvZlpKE2AVJ1ciPzT72p3D4ixWLxseY/5pcsMfgUs8gVmmFQ0mVKCQI1d/pzN6qeMzlDEuBCXEq06YSpDpCtMTIINiTMCYqwdRYBWJSlrzHVYLNimxJUUj0G3rVI6mecbX4HiakhMJUEmD5RpEkDSQBfiqYePFx2Yszst+Q9QtYnyplC4J0KA1EAwqCN4O4oyMMAmIvO9Yu2pCHSpLkLBGlwSgiCfMINpgzM1pPS/VyX9LLqv90AkKIs6kAmZFtQAMjmJFSZvEcdrorhn+w9UHEZgJIFgkSVGQm28d6lBEq7zN6zjr5xwK8pISokW9P2pODBGcqkMyZnGNon5n+I6G5S2kLVweB6xPm71cOiur2cTh0pJSp4JT4pgoEkmxnm3FY3l2QYhxBUG/ITGpQEGY2JFuLipmGyTFYaVtOFNylYSZsOSNlD3FepHxIpfqjzZ55S/o3hjM0i61oA3+KNp3qZiXELT5ClRMQLG5i4v2P2rAD1k/pVrVqkgzpSNMRaALbUUyf8SAFq8ZOudOhVgpEEkidzNtjxS4+O46syWRSNezBpaQlRAgnSRebwAfnf602/hLAbcd7cihnSnUq8QAo/9JQXGoeZSkkBSZPafnFHsTimwm+lN44jtFdw49invoD5bg9LupGnSbxyRsSDNT2sS2vaVKG/AHYVFTl6AovMgGRBAM87pk2kTQn/AFZHiKKD8KoUmIMjeytzXcfo3nQbdwypsTHY/wBRUDEtgC+57bRXeHxrkqVrCxYgSAADEbcxT5CFkmdv7Md6CWN0Nhk2CkOiCFG3c8D5b1LZw5+X0tUB5qFlBHMi/wDce1Q2c10LLavym0mLEWIqDJCno9DHNvVhx5EX/aZimsIUKm0xsJjb07006TpEkFKgT6jeCo+4NQ/43R8Nj/MLzt3+9IHpaDGHJMiCBzbtSXckSOIigz2YLmQuSoCIiAb7ibVyrHKk6ojsTBO1hH2rK+2dwYc1n+yKVAVY4cqE/WlXWF62adXCqjY/NW2RK1X4SLqPyqs5n1MtZhEtpIO3xK9CeKnjCUiRQbLNice238awPSbn0AFV3PM+QUwlKp9RHpsL1XlY0oJ0JhUXJvf3O1MBSlGdRJi82E9vSqFhi+xnHjtHGMwStQ0oGs38x+H1j+tDsfgElwNF5a1ESUoGlI9zyKLpxRSk6RrWf7NzU3L8rAh5Xxm3t2EV6GKCXRPknp2cZL0qwgpPhjUBN7mdzc0bezNDdhAtYE7/AEpnEFQcgbWP9ao+d4144gggaUmEja28zVsMbk6RG5fIPz9/EN4h11alrQreDA0GwT8tqnFJcLag+6khOoJUdUmwCu4ABiqt1F1UX3IIhCUhKbQTG8x3M1DwuZq1CFKSqwSoqNtoE9vSqYwi6vsW2+zWcDjYYUHSlSidIAF03H3qXn/i4dCVsuyXYCW1oBmIgggiwG81T15ViEKQh12VK0iQYSodhG/YkiaM5n1KMJiEjEIS88qAlKFFSWkBV5BulUCdIF5FDKCtMGwpmOKUzl/jqUA9pISuUmSswALwdre3vVCx2OdWnS4LKSpUquSoTJ+KFApFyRRDqbCpcew7iGlNNqWQWykQPhXqAB9YMxfm9GMx6HaxAS4pBSdyoLUVLm5ETYbzFFFUjeVGZPNIAT+omFG0HYGBMfQ1zl+P0OoKiQEkEK2II59e1X/EdI7BKCEp4tMDcBV4AnaKoucZatLhATIvYX0jgHsYvatcbWgk6dmjYLPnH0pKQCCLkWAP9/Sh2cY8LCmFJMplRAG2mSVCBcRQLpjMHmvM0oaSQlaFJUrSNtQSmL8WoyOrUeOkaFKjyBRHmKlEhZAiQkyZFRy8NOSlHRbHyXTUkSuhHVYjU0pZHhRpVM6m1ggJ+Wk/Wi+f5B4AcWF+RYkpMxqAg6Y2kRb0o5gcO2kBaEpEkTpATqgQmSBtHFSsdlq3EygJ0EEwTcn9qrU6Z58nbMFfwI1ibJjWRwBcgbjmPrRvpE4Rl0nHttltaJQojVpWkzGkG0hRBHpU3qTJfDeggJ3uTAB3uRttE+tVrUppQXplxJP/AFEhd4vKVgjn5fSnSjFpi72awnN8NjGyMMShxhshtspCNM/ljgeVItVTxfXcL8F5J8oUhVhIPM38xBG9U3DFZBUlRSsAq1A6TIuYP9K7GCZU2m6gs7k7TN472vvzQLE2tB8+Lsv3TH4hsIKkOeWR5SmAhIAvP3pjGdUNOO6WwLgkFAi5M3HN5vWdP5aUxcX+Xr8qL9MZUpbsA3HINr8TQcJRfQxyUka7lhShBIG95Hr+9d5dj0pJlOsE+U7e496jYHJ3UpA2BAvO0SRvUjK2glAXdSwbgjy3225pLVIGyUpbTxJSmFD03I4nmg2bZWFkK2I7fb1qanqNiZUUJKRBJgAd4HeusOtD/mQZT3qPLCnZXilrZU38xU3GknSqAq5sRYW7b1CxvVrKbBxatgQEWgcXN6s2c9LJcbWEqjULcgHhUDmsvx+WuYdehxMEbHhQ7g8ip/VGTsujmklQdX1Mgm2uPYCP1NPI6ibIM653G0k83mwqtISO9OJSdqW8MPoassn8hwZ4P5D/AO//AOaVB/B9K8ofXA32S+zTWNSjqWVLUTOpXJO9qdzI2AVc9p/X1rjxRvpj1m/+KfYaKzJH1uaVF62ZIZwuXakC9zJ9vSvVYCxQLzEn2op5YIG8TawptOHUAVbCO1OVX0JbdCy7AJCwYsP7NS3MYyo2HwmbHt6DeqFm3XYaPhAX/N9ZMfK1EclzZl6XG/8AbI4B37mK9HHjlVnn5mr0G8e8idSNQ1d+/oKo2fY4l3Sd5ieRPM8bVdlXMm9rQNh39KpHUriEPa0Ar0mFcSDwD39arw0nsnWyLmGWNSkONKI0KUSINzZE8p71Ge6SdYaRiPKtHlVNwUwZiJEiwnmuHc9K1L0p0BSQBJCleWdzHy9KumS4Jt5hJxYSqE6hqMJ0xJtaR7zTnL5CnEpWYZ/iQ1LyZSoL0EGBKzZcTaBaBHFV/K1uKdSUzr1SFGTJF78n/mj3UWCSkrCfgBJTcnyz5U+lMZawFJR4QQhbckr1LBcKoCUDcBRMJFt1XoXHf+gHpGrdINqOHKllS3F/ED+WDGhsfyA883mphwjiFQQUiSQAoFImRAIPzvVSyPHrbbCHEqSvWRocUQJJH8lzsq/MW71bstclkFTiiUyFSITO8JSdwLXJ4oGmnaA/0QmcOqYIUq6rm0BQuAdzMcbUGzzImsPg3FBSlKjUoqMqUuEpAFtpAHterczp8IHzcwZIMGdJj+9qr/UGEdJAcdGhRskADSI+JRiTIta3mii5UNxszlLK0NhS5QFLQJT+YSCQI9L78Xq6Zh0wt1PhsBTSlEKkqBlRE6jHIBgx8pppeTIdcSGwdCDBB5uNhxsb1YMoy51CklLkKQqTv5k28pE7RyO1D7O6NltnuTvrw2GSy4pLroVpdG6ylWopc4j57xRkY94KSkgAKg7XHr+gqaMoK3A66AVBJSCm0pJSopV7lI/4qQw8oqKFtgIAiZvPoKnlIForOc5Gl4KJF+8VQnentLiFPLlsrAXBkwCBCjNrW9q2TE4QLSAI/vn1qqZmiAtASImLpHaDHa1MjN9GVWxOdFYItKSGQgOH4gq6STIgn4R6VzlHTWAQ0fDSlZkpKxCjN7SNv2oTiMK94amwtelYhQUZkdx24EVWGspxDRUEeK2kq3CyNREwqBvatUZ/YyLi3QGzDBL8TwzYgmB8UcAEjmIqz9HZaW/NMmxI5IBv+n2rnLOm3fEBKFkFJKioK7yDqHw1bnOl4aT4ZIWDrkkkwdxNU5J/YLcY6iiyMLQoRNinbeR/f2qk9Z49zCj/AGlDQqLbHn96tK2daUBSlNLSQQRt/wCJng1nX4mLMhGr196Vjjb2AlbOOnul0OKafdKiLrWFEabTx2uK0nAuoQIAgbgAjbvWEsdXvoQlsEaEnaLkbFPqKveWfiCwpYU6vSkJiIMza1t6TkgpFKl9Ggs4VuFHYEyIM7+lCM+6cbdQUqSTFx6Hv6VXMP8AimwXQkJITMBURI4J7Vf8I8HUBUzIn3FS5MbjtDYZF8mRudIlKiiQFcEzCh2/7T6U2Ml0mDv2rUMfk4UCQL0AxWFSfKoebvUsp8tPselW0VYZSO9eUa/0d03RoCeNSr+s15SdBexh9vDyAVWT2qcQLBO1D/HJImwqXgwFGB/YoFvQ6a+SWwyfy/O3FB+uOrUYRkpUNS1ghIB2tufSrG6tLae1qynrjE4Z5KlFX+4lUJG/eZ/SvRxYW9sgyZSgLUpaiozJP3o30njAh9IVseD3qA0tSvI2CSewkmO1rVzhUKCwYg6hbmQbmvRjSaoj23s+hMtAWkbFMX/p61TuqsuCyCg7lRULTfaB+9FsoxgLTaQ24SbTwbdu3rR1GTNqJKkATb0jn2NDfGVmGJqylSVKIBKEq0lcGATeJO9GsnwC3gkOXSnYKOr9DtArQs5yppaQ2hACU3PqQLD14vTGAyptEEiD2nnsaZGa7GSncaKXishUtxyDKEkcxoEiwqz4LphCEawkeW97yZBT9KhqUt9aokJZVJEQTKoG28d/arrl10wnfaDsOJI9KGc6Qnt2VjH9IKec/iytKvKkBIEaAASTtcyTU3A4dax4esBIv5hI2uIm5Pv61YsW3GhJUbmFbQpP5tXa/b2qJnAbbTKEiygSDYESnXebWmD6UtO9BLbFgsGUIKex3jf1g7doqG5gNHnW2F8STcCwFuYiij4bKNQWFmJT5hpJ/IOxMxvUB3b/AHAsgwq45jlQ2G/0pTkHEryWT/FMhOhDRVqOmEq/MYnkeUbd6txwiQStSQCBEkC4N9xVXbwYdxPgeGAhPnkKvHpNwAdzvt3q3raNjp1AA2NjAi88mJ+lLi38jJpfA+w+pKQkIUZgCIge5PApPFUTEjk8D7c1G/iCD5CQbRfjsQa6xjxIKVIJFjuRtO0etMEsaxWPCdKYUSSRsbATB9JMVU84x6/EANhqEnfnt3irjiHEgBZFwIV/22M/IR+tU3NsK4pw+GNQkeo9Lf0rYv5OSDOEaBRrUsRYCREqJgDan3mUwraRvG/y9ai47CO6WiAFhJAPEGQCdMcU3jssdxHwq0LTsJISu95I9DFO5MBrZMwGcJUlSRuPL5gYngkAc+lFsO4nw4AAPrO/PxDahicOWhBTq0gGwJO1z63qRicS4RpSkSbzbUn+ooZbNHsQyqDqggnccciax78RMP8A7o0nv+laklTqZTqCp5UNvkDWZ9eZW4pfiBMwLxzfcCjx2loZCrKGtkQZifX3qIRRAJCgQq3b0ppeGH5TJ7f3xXN2dx+TjAYdSlpjeRH7VvXSyHEsN6zMCJJFvSO1ZT030wtakuEHSDP9mtTwRUkApBVaDe3vSsqpGpFmDidNzH9KrGctCSRHoamPaFp85AEbTANBX1p0kAgJgxevKzb/AGR6PjR3TI/ido+lKhC8UQYmlS/aiv8AHYVwuKKzVlyNkxJ+VUnLcyEhNuKuGCd8tjJ9O9DiqM0Z5KfHRIzjMvCZXO9wPoYrHU5WcU8tKlJStKbAC6j/AHH1rX1ZY46kawDa4rPureknmHvFZN+4+1ezjkmePKLKutteCdEnSsCbevFRBitboUTcntPNd4nCPOKKnJKjck81Pybp9ZUFKSYH60+KlezKNV6cx6SnSB5kgDV7gVYmNKrmTvYH2mq5keEbTCJJJM3uSYn6RVlbSkkBIggX9B2+1BlW7FXY0vDgiTcdk7x8qgMMq80hI7qIiw4/zRdxASLkhMnYTq9BQvMcWhZLCrgpJMnSlRFw2o739N4NDG30cwQy+z/FaYVqXALoUSNMeVEcCQOO1WtbaGUqXqCota5BJ5PF6yD/AF1xx8IabgpKiCknQAD5vN2T+1XDph9OJUptd1JPm8xvyCIO/Pzpk4UrQSiWdxhxSkEgEEbRa91aTx/igHUOFeWVhAWs6kpUlMBKhqSUgWNimxBB2mrE9maW3AkoWqBJIFgB+W+9qnHOMNshUkqiACYJIuZ2F9/Q0hTroFJorGEYDSEMuLSIKTc2CgrVafhvb/NedX9QtMNuNlQDqkHQkTN5SlQ9AbyY+GoHXaUaHcQ6ApCYSgTCVSSmCBOlXr7VRMKw9jngokqKoGozAAskbbCsSlLpDv17b6NH/D9qMPKjKnSohRImAQJndex9oNWwylBC1BfsIMDb5+tUnCYpOWtoS4VrCZICbwTJITqI0gyatOS5w1jmQ6hJSUqUNJIKkkSADFpIv/8AKsnjcZUzFJS2ujnCqK1qS5CRHlibe6jzafnTwwmgK8y4URtwRuQRsdt6aRgCDBKgqTBtBHaYtXqVrZJ1rGg8QbngDe9Yn8AtEdM6V+WEGVKlWoq782txVJ6g6pRhhqQuCCQECDOmI/8AG1qm9UdZeCpJRKRMKiT5TvI42FZRnON8dxSyQBJtyfW/vVMVWzUqVs0Lpr8RFPrWhZCfLKQbgmfhCR77+tHcFnCwpwOJUpsGZFykH8trxIO45rD0kiNIhSfNImbdjPG9GMi6kdbcUVLUrXIUSSSZN+d6ba6YtpM3rLleX/bUdBAI1XgG4AHA2tT3+tAJSFxqkgiI2EjfuKGdM4tx1hEpSAAATFyYgD02p/PmUpQQUjVEhXY+pqd/1RjOsbjmyJBAI7dvWq9iylakEnyzpv8ACom0VW8dnLiAUrT7GIt3qPgOtHAdJSNMwO0879qoimloZ6+gzmfQbbhKkjSe1iD7xUjKejW24Kmxtewg/Wi2VO606wmCrg2v/iieWYolamihUJ80n4TS5zoKmcsYBtAhKYG+niP3oTnWcoaAAuBNhvFGMzWtSiEp4idW45EcVnPV+ZBqGwIVMGeK8ryZyk1GPyW+JjjfKQSwniYgglQbTuABeOK7xeWqSkKKwTzG361XldQJbAgyew/rTGO6icWkBRiTtPHrUqwstlk4qyzMYZJSNSb83FKgLObq0ilSvVIX+S/oWBwStYq3ZXjgkQFAK4nvWZP5k62bLMbX+1PZfnygZJJP2PJqmWCf9JjHng/1ZsQzR5tsLWExsAL/ADp11ReTCk+X2rPMNn63Cm5AFt7TV1yzMpSEqN/T6VuHJL2UybPjioWgZmmSIgqgQD8/YfrVazTqRpmRJNgEpG9t/vVo6tKkMqUV6fzAgccCsfeQVu6tyTavbjJtUebZecs6yS0kLWFKJMBIMfrV/wAlzbxmS6kGSNWm0+1Zl070r491qUBMCOD7e9X7IAzhdWFBccVuZEBXe5sANq6abYD0c5n1j4CUrcC5dB8NvT/9u3qb7VmPUvUjmKdUUrIaBJQLgKJHmP3+VW78RMsdxBSoEwhJCWkiAgCdSp5JH2rPmXwhBbgBRkEkSd5tO02rlSWzYxb6DGX41xGEjxg1J/2khKZXKj4hJPwi1jt+lE/wzzMqxawpZ84mTHmOqSZ4N6quIxazGrzQkpAI2BuIj1M/OiWR5M6YcSlQFiSJH69hFc3Y7g+je2cWjQQEy4NRiJAINzO1B8SwhpAW6rQpSidapglRkWGxjtXeT5gkpShYWteiCEoN5iBIterJh8qL2lb7aRp+FPxETuSe/tUySk9CpXDszvq0uYhrwmmPEbXpWFBLgld/LAA+c0T6Q6RfZCSpaYgahpOrnyST8Ik3FaaxggkWECnlYcRFUxah0Lk+Sozbqbo0P+ZJOrtx+tVFODxmXLKmyUahBsFJUOJBsSIseK3JeASdqg4rIUrEKSlQ7EV01Ce7pnQlOGu0ZKx+I+LTIdQ26n/w0KHqCkx+lG8F+IeFegOgsrgjz3STBiFjb5xVpxXRbChdlPyEfaqvmn4YtqJLain0UJA+dTvDNbTsassHpqjOM4wWJWl0IUnw1rSTcSowYAjgzNqE4bMfCb8DwGtQCyVLFwTIJ+lvlVyzDoDFMnU2CfVsmfpVbdwoSpfjoUVQQDsoHiZ3FM9jT/ZUNqEumVpxJBVAnXccRO/sdxFEum8AfEBDXiKvvMA8G28Gn8scQ25qcTIvJgqP9z960Do5zDPOlLahrACyLgkcwCABFrCi9kUrbMljS2ixZCp1AAITAACxa3qKJYpPiiwGxnuN7V5h8N5ytIKtUJPA8tovz61IaZIJHlHpN4mpuabtAcGuynu5BrJSpFxaSb+lqrOJ6Z0OAxCfbmtVVhwSS3+Y+bVePaNqYcwA1KAuIsCOadHLRqk0DMlQhDYBMDgGd/nU3B5sHQvSlSQm3mEA8WNRUu+GuFoJH8wuL8kU7mWYNoQT+tTZ8yirYzHBzkDuoM/S22syAALkenE8ViuY5irEPFxXJn5UY6yz8vOFpPwA8bGhOAypxwwgD1UbAUrx8cv6fbKMkox0ukc64964AKlAAEmrh0/0agqBWSv5WJ9B296vmG6JYidA1HkAW9qLLNYk77JY51llS6M7wuBIQATelWljolruaVeS5zPS54jL8yy5GIQVsEauU7fpwaqa21Nqgggjg1fX+gsS2vU0R9fv3prF9NPLEPNgnuD9q9rHOM+jzZTUe2C8ldBgjiJrS+lMa2okQDHJ5+tZN4LmEeEgxwSLEetXrI8a2vSUCDzHfmpckOE+RUsnshRZupi3oKSjVI5Egf4qi4DpeHSpUaNwAnb1q84dlRsTKSJ253vUxDSTE7V6OPLUSVpoYyrDrQnSGxpV8KuY5JHrU3NcrdUEBB0KmSsC8QYHt6Um87abdS2VBS4kAnjm1SMYy9iUgYVwtn8yyJgdk23rlNt6FSi/krHVzDoZsSp0zOiEylI29N+KzrNulCGkO+YrUqCkiDe40jkcfKtra6AecUFv4lSlJAAGkBAFp8sXmL0Zw3R4bEjQVTO3Pzo5zlFdWbjcejE+nPwsxeJIWpBbTMy5btxz9K17Jvw2ZaA1lTh7FRCR3ASItVtw7ZCRMTF4p4Ctu0C5v7GcHlyG0hKUgCpQSOAKQFKhAbsVKkTSrjkxUqVdTXGpnNcKZB4FPUq40gPZWk8RQjH9JtuTqbQv/wAkifrVjpUanIBwi9mb4r8LcMb+EoeyjahmJ6DGFIfwghxMxrhQIIjZWxrWyKbewoUIIEe1c5RaqSOSlF6Zi564xaFgONtqSJkJBSfeSSAR7Gvf/wCjgn/cw6k/9wVqj3ECtTxHTbagRoRB4gftQTMOgmFiPCAjlO9S/jf4sp9/+SK1lXV7LhMOgE3KT5fmNX7Uc/1RBtq2uf61V88/DNIBUhYSBwuw/wDaqLisnfSS2ypS5/kWdP8AzSpY5wHw4Zel/wCGr5lm6Eo1GCe1pMelZl1l1ISNKDbv6mbAfvXOE/D/AB7lluFIP5dalH59qt2RfhChN3jrPrt+tLyKKd5GcsijqJlmR5Kt5YhKldyB+5rTMm6KVAkQkcce5/mNaBl3TTTIASkfSiYbA2FKn57WoIVLA8n9PRWcFkQb4+dEA1FFSgV54Y7V58s7k7Y6OKMVSBmmlREtjtXlBzYfFAL+G9K9OESdwK9pU5SfYnirpkTF9MsuiFIBHYiaEq/DxIVLRKPaSKVKm+2T09mcFFco6HkZfiGpGnxE+hAP61D8XEFQ1tFpF5UIXPyFe0qtSqNjMM+eTjJFkyHp/AlYc1hxz/vgH/1O1XZhpCRCQIpUqvxu4pgeZgWLJV2PE1zSpUwhFXqaVKuOOtVek0qVYceJr2lSrGcIV0DSpVgSPaVKlXGnhFc0qVccImuV4lI3IHuRSpVxwLxnVTCLa9R7I8x/ShTvUj7n/RZ0D+Zz9gKVKopZpcqPSy4oYMfNK3/sguZK48ZfcU5/2/Cn6VOwnTqEcADsAB9rn60qVQzzS5UBcprb19BJvCJTsKcVXlKppttWzkktI5NcEV7SqcYeEV4TSpVsnx6NPNVKlSoOTN4o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MSERUSEhMWFRUWGBcXGBcXFhgXGBUYGBkVGBQVGBcYHCYqFxwjHhQVHy8gIycpNiw8FR4xNTAqRSYrLCkBCQoKDgwOGg8PGjUkHiQ1LC4sLTAsLCk2LDYpNSwpKSkpLDUpLDUsLCwsLCw2LCw2KSkpLCksLCkpLCwpLCkpLP/AABEIALgBEwMBIgACEQEDEQH/xAAcAAABBQEBAQAAAAAAAAAAAAAFAAMEBgcCAQj/xAA8EAABAwIFAgQEBAUDBAMBAAABAgMRACEEBRIxQQZREyJhcTKBkbEHQqHBFFLR8PEVI+EzYnKSgqLiF//EABkBAAMBAQEAAAAAAAAAAAAAAAIDBAEABf/EACcRAAICAgICAgMAAgMAAAAAAAABAhEDIRIxBBNBURQiMlJhFXHB/9oADAMBAAIRAxEAPwANhjJualPkUIaJG9dfx14muCY+60OKbDChUvDOA064oVxlkVlmTRBpgVGZ3tUwrAFcajrUEiuTjR3qBjMQeKisIKje/wBqCc1DsZCDm6RNxOJHFDm8UoqounCJCbimkBAO1T++PwU/jSPMO6e1SUgk1wrFJiYiKiJxri1Q2kn7UxZGwPTQZTgNVef6GZma9ZDqQNVvYTRIagmTNTzzSvTGrBH5Q0xlkc04tg8V6nHlNjUtCZGril++f2d6oALFahumaaCp4ou66hR0mxqM7lS+PrTcfkN/0ZLCq0NsrjenHMUK8GSK5Nc4vAwPWt/JjdMFeO60wbjXxQ4O3p/EsKrhrDVZCSkrRLKLi6Y6kyKaWa6WdNJoA70VAWesImpwwNqbacA4qe08CN6FsIGu4ciobyiKOuJBqFiGp4+lcmcD2l0Rw2JAqCjLHCdoFT2cpPJJoJZYR+Q1inL4PXMX61xh0zUpGTjczRXD4BAFqRLyk9RQ6PjtdsH+HIgVHVglc1YiEAcVEOKbMgmD96WsuRhcIIBHL6VEziRxp/WlRezIbwgVF1cmK7awg3phTKgakJkVYiFslMMGakOM1FZxFTNRItWnIaCwKeQ0VbVEDXnqx5bhABYXqPLn46j2WYcHL9pdApvIysialtZSlv1o6t5LYiJND3SpRkCoZTb7ZdFJfGiOGgpJEUBXlLniyLjtVlOHJj7UWawYAFr1ilQXJIrmG6cCYU7udqJN4EDYQKluQTBO1MuqUUnTYUXKwDpWIbSI570Ox7ynEFIlPrSTh5BBJrwvaoSbUCbQxQT2gVluWOAlRWVcQTNTS84PLcRXqPKuB3+oqY8hKvnTJO9nRi1pkVMK5vRTL8QpMIJmhD+F03EyDTL+OKBqEkj9BXY1y0Dljqy5lIUN6iPsA1AyXNQsCTM0TxWISm870Txv4JlOmC8XgE9r0Jew+narItxJEyKHqaTBUaPGpY3aMnKORUyvvNzxXicPUlTwkwK9aEmvSi7VnnyVOiE60rtSwWCdWq1GAjj61NU4lKRpFS5fJUdRKsXjN7kQk4MoF7mu8Phzqki3pUvD4lCjEj1moedZ4jDnipLnMrUYw0EXG7cWqOMQAY2jegjHU5dI0JP2FTEoUv4gf2rnGv6Ojvom4jGzZIMelcKwqliUqIj6V21hlGEoHv6/OiCGotMdxS/Z9BuKSK2+68lUaT8riO9D8Q1iHFgBuADczxV0YyySTqj0qE8Qh2wkelwfaqo5qjpE7hb7IzeUGB/zSo43iUkAx/f0r2s/KYPoRScWxKuwpvwxtRJ3DSNqhu5eReYr0TzzhvCCpem0ChfimYmiWVp1K8x/xQZJcYtjMceUkh/D4IRq570QafIAAN/SniwCIFP4RtKTttXjydy2ewnSocYwmu6p/qfSnHEBAgf4r1OJM022rXKYvNGo30KlOv8AodwrCZmZqXiX/KBIAoBj8zGFnUr1is66l6+ce8jZKQDM94qn8ZtEryqzXA2OBNOKIgwIHNZp0P124tYbePoN5NaI8+D+aANx39KXkw8R0MnIYxLAMRHeoqsBe8C1ES6CLRHrURK/MCowJ96U4UPjJkBvDlKpUJ3H/NPN4dKxsQQe9G8NhG3tWolMfCO+8mTUNLHhz+9C8bST+Dvdy18kJKplMT39KH47DpmBzRPSddtjvXmOy8GKCMqY110yvZXgihREwJ3pvqor0y258PE1z1Vmgw5SLyRVSd6hkcwd5r1IQclyR5sskb4sebzl8QorMfWrrgsWXWU39/eoPRyGMQmQBI4irsnBISmABHtXZssVpoCEW+irlrgV3h2YMUSzDDJT5hUPDNhJ1KPxcUnL5EfX+o7FgfO5BLC4YGnHQkCAJqCl0mYqQhYI3g158Zci1xohPYRGraJuYpt/J21GSgqi4J796LsNDgTT38MVCNvtTozYtpAVtDaREX4/sUYwrY0+aw+/yr3DZalPAJ5nvTv8MqZI2oHfybyjVIfVA/6e53HauUMiRJv3rzDu2MmT/e1PR7Ek99qL6YrrRFxYWJ7fem8DgzYq/Xiia8LPxGe1ML9D/nvFdJM5SVHIy9NKpSFGNqVbxiZcvsqC3b00+qQak43AONp1FG1BXc8i21e3jw5cn8IklGEf7kkN4bBKKpIijWGwEEn0p7pTHsuKhcavWrR1Cw2ljUIEbUny8WTFB81RuGWGU1xdlbwzhvUxGMQkXF6BpxtqmZY8CuVREc14MG9HrTh2SwszIke9R3s+Sg+c6T34qVmWMTYJuTQvMGfGSUrANVQdPsnceS6KH1vmHjPDSskcwaAPYNIH71ccz6fKzYeYbR2oYrp1wGFW7etepHKkiGeJ3tArJcO4l0KbsU9hWu5UypTaSpR1WPz9qAdD5NC1FUcARG3eavD7PhghPeZqbNl+B2PHXXZEQ2jVLyj/AM1wShKtJIv8M7+lcY3FSkTwb+1D3i2ohQWFFJmLW+VT8nNdDeiwIbIvNxXi5WsH61ATjlQCEkfOpTWZCLiPXmlSya4hrG+yUphOwApHQbRcd64bcBG/1/pUFZOq16mba6GxjZxm/TjGJSQtIJ4PY1mWcfh48lyGyCng/wCK1vDvWEqiK8Uz4kbAXJi5j2qvFnnFaJ54oX+xQ+iul3sIoqURfirq9jhAk0/g2FtuDWowswNKSYsNIUOxv7WqVj2WpGtMkbWub+v2ps+WRW2LUoQdFafWp3UlKdQi0d+KhtYF/UnWifYg/ar4lTaDZMbja/6VCxuYAD4YHNgR+m1Y8Kqmwl5O9IAJmP5TN7GwnaKcwbHmgX96n4RSF3Hm1flsCO8ybV3i8KEiUagqbEG/t6ilvA6tMYvIXTHWjBiyf6124od/e/2oXiXXDsIN5NzftXOHQDJJM2sfb2pbg49oK1L5JaXgBeb/AGp1txN1JUb96hEhR49a7AmSLCg2ujWkx5ty9yPban3XSDIA9I+9QVuACd49DSwmaKkhSSR/MD+x2pkVrYEu9BZlYUBMD3N/Q074yU2CQSdzQppRJ1bDt/zxXSJ2+9Z7AeBLU/elUUg+3zr2gp/ZvBFtxeFQtOkiqnieg2VLKoq1V4qqv+Szx1B0RPx4PtWAsH0oy3BSkSK6zzD6myn0o0TQjOXYTUefyMk/7lY/DCMZLijPn2FNgztNRWswvvUzOMw4oI+hS7oGknfge9LxQcker7EnTDjWJsTqBggAd/l2p5WIUo2P9KFYZSUpHnRIP8wqN/B4vErKGkOIbBur4Qf/AJESfarIYMknS0hMs2OK2wwDKiA5KhuBH3qTh2QsgWJJjeb9rUzl3SIQVandMQSDyIuVK+tHw000kBNvMAm/xdz616CwRSpuzz5eRbuI7gOnyJIISJiwFOLylSlEFZVIsZsD6pG9PvZlpKE2AVJ1ciPzT72p3D4ixWLxseY/5pcsMfgUs8gVmmFQ0mVKCQI1d/pzN6qeMzlDEuBCXEq06YSpDpCtMTIINiTMCYqwdRYBWJSlrzHVYLNimxJUUj0G3rVI6mecbX4HiakhMJUEmD5RpEkDSQBfiqYePFx2Yszst+Q9QtYnyplC4J0KA1EAwqCN4O4oyMMAmIvO9Yu2pCHSpLkLBGlwSgiCfMINpgzM1pPS/VyX9LLqv90AkKIs6kAmZFtQAMjmJFSZvEcdrorhn+w9UHEZgJIFgkSVGQm28d6lBEq7zN6zjr5xwK8pISokW9P2pODBGcqkMyZnGNon5n+I6G5S2kLVweB6xPm71cOiur2cTh0pJSp4JT4pgoEkmxnm3FY3l2QYhxBUG/ITGpQEGY2JFuLipmGyTFYaVtOFNylYSZsOSNlD3FepHxIpfqjzZ55S/o3hjM0i61oA3+KNp3qZiXELT5ClRMQLG5i4v2P2rAD1k/pVrVqkgzpSNMRaALbUUyf8SAFq8ZOudOhVgpEEkidzNtjxS4+O46syWRSNezBpaQlRAgnSRebwAfnf602/hLAbcd7cihnSnUq8QAo/9JQXGoeZSkkBSZPafnFHsTimwm+lN44jtFdw49invoD5bg9LupGnSbxyRsSDNT2sS2vaVKG/AHYVFTl6AovMgGRBAM87pk2kTQn/AFZHiKKD8KoUmIMjeytzXcfo3nQbdwypsTHY/wBRUDEtgC+57bRXeHxrkqVrCxYgSAADEbcxT5CFkmdv7Md6CWN0Nhk2CkOiCFG3c8D5b1LZw5+X0tUB5qFlBHMi/wDce1Q2c10LLavym0mLEWIqDJCno9DHNvVhx5EX/aZimsIUKm0xsJjb07006TpEkFKgT6jeCo+4NQ/43R8Nj/MLzt3+9IHpaDGHJMiCBzbtSXckSOIigz2YLmQuSoCIiAb7ibVyrHKk6ojsTBO1hH2rK+2dwYc1n+yKVAVY4cqE/WlXWF62adXCqjY/NW2RK1X4SLqPyqs5n1MtZhEtpIO3xK9CeKnjCUiRQbLNice238awPSbn0AFV3PM+QUwlKp9RHpsL1XlY0oJ0JhUXJvf3O1MBSlGdRJi82E9vSqFhi+xnHjtHGMwStQ0oGs38x+H1j+tDsfgElwNF5a1ESUoGlI9zyKLpxRSk6RrWf7NzU3L8rAh5Xxm3t2EV6GKCXRPknp2cZL0qwgpPhjUBN7mdzc0bezNDdhAtYE7/AEpnEFQcgbWP9ao+d4144gggaUmEja28zVsMbk6RG5fIPz9/EN4h11alrQreDA0GwT8tqnFJcLag+6khOoJUdUmwCu4ABiqt1F1UX3IIhCUhKbQTG8x3M1DwuZq1CFKSqwSoqNtoE9vSqYwi6vsW2+zWcDjYYUHSlSidIAF03H3qXn/i4dCVsuyXYCW1oBmIgggiwG81T15ViEKQh12VK0iQYSodhG/YkiaM5n1KMJiEjEIS88qAlKFFSWkBV5BulUCdIF5FDKCtMGwpmOKUzl/jqUA9pISuUmSswALwdre3vVCx2OdWnS4LKSpUquSoTJ+KFApFyRRDqbCpcew7iGlNNqWQWykQPhXqAB9YMxfm9GMx6HaxAS4pBSdyoLUVLm5ETYbzFFFUjeVGZPNIAT+omFG0HYGBMfQ1zl+P0OoKiQEkEK2II59e1X/EdI7BKCEp4tMDcBV4AnaKoucZatLhATIvYX0jgHsYvatcbWgk6dmjYLPnH0pKQCCLkWAP9/Sh2cY8LCmFJMplRAG2mSVCBcRQLpjMHmvM0oaSQlaFJUrSNtQSmL8WoyOrUeOkaFKjyBRHmKlEhZAiQkyZFRy8NOSlHRbHyXTUkSuhHVYjU0pZHhRpVM6m1ggJ+Wk/Wi+f5B4AcWF+RYkpMxqAg6Y2kRb0o5gcO2kBaEpEkTpATqgQmSBtHFSsdlq3EygJ0EEwTcn9qrU6Z58nbMFfwI1ibJjWRwBcgbjmPrRvpE4Rl0nHttltaJQojVpWkzGkG0hRBHpU3qTJfDeggJ3uTAB3uRttE+tVrUppQXplxJP/AFEhd4vKVgjn5fSnSjFpi72awnN8NjGyMMShxhshtspCNM/ljgeVItVTxfXcL8F5J8oUhVhIPM38xBG9U3DFZBUlRSsAq1A6TIuYP9K7GCZU2m6gs7k7TN472vvzQLE2tB8+Lsv3TH4hsIKkOeWR5SmAhIAvP3pjGdUNOO6WwLgkFAi5M3HN5vWdP5aUxcX+Xr8qL9MZUpbsA3HINr8TQcJRfQxyUka7lhShBIG95Hr+9d5dj0pJlOsE+U7e496jYHJ3UpA2BAvO0SRvUjK2glAXdSwbgjy3225pLVIGyUpbTxJSmFD03I4nmg2bZWFkK2I7fb1qanqNiZUUJKRBJgAd4HeusOtD/mQZT3qPLCnZXilrZU38xU3GknSqAq5sRYW7b1CxvVrKbBxatgQEWgcXN6s2c9LJcbWEqjULcgHhUDmsvx+WuYdehxMEbHhQ7g8ip/VGTsujmklQdX1Mgm2uPYCP1NPI6ibIM653G0k83mwqtISO9OJSdqW8MPoassn8hwZ4P5D/AO//AOaVB/B9K8ofXA32S+zTWNSjqWVLUTOpXJO9qdzI2AVc9p/X1rjxRvpj1m/+KfYaKzJH1uaVF62ZIZwuXakC9zJ9vSvVYCxQLzEn2op5YIG8TawptOHUAVbCO1OVX0JbdCy7AJCwYsP7NS3MYyo2HwmbHt6DeqFm3XYaPhAX/N9ZMfK1EclzZl6XG/8AbI4B37mK9HHjlVnn5mr0G8e8idSNQ1d+/oKo2fY4l3Sd5ieRPM8bVdlXMm9rQNh39KpHUriEPa0Ar0mFcSDwD39arw0nsnWyLmGWNSkONKI0KUSINzZE8p71Ge6SdYaRiPKtHlVNwUwZiJEiwnmuHc9K1L0p0BSQBJCleWdzHy9KumS4Jt5hJxYSqE6hqMJ0xJtaR7zTnL5CnEpWYZ/iQ1LyZSoL0EGBKzZcTaBaBHFV/K1uKdSUzr1SFGTJF78n/mj3UWCSkrCfgBJTcnyz5U+lMZawFJR4QQhbckr1LBcKoCUDcBRMJFt1XoXHf+gHpGrdINqOHKllS3F/ED+WDGhsfyA883mphwjiFQQUiSQAoFImRAIPzvVSyPHrbbCHEqSvWRocUQJJH8lzsq/MW71bstclkFTiiUyFSITO8JSdwLXJ4oGmnaA/0QmcOqYIUq6rm0BQuAdzMcbUGzzImsPg3FBSlKjUoqMqUuEpAFtpAHterczp8IHzcwZIMGdJj+9qr/UGEdJAcdGhRskADSI+JRiTIta3mii5UNxszlLK0NhS5QFLQJT+YSCQI9L78Xq6Zh0wt1PhsBTSlEKkqBlRE6jHIBgx8pppeTIdcSGwdCDBB5uNhxsb1YMoy51CklLkKQqTv5k28pE7RyO1D7O6NltnuTvrw2GSy4pLroVpdG6ylWopc4j57xRkY94KSkgAKg7XHr+gqaMoK3A66AVBJSCm0pJSopV7lI/4qQw8oqKFtgIAiZvPoKnlIForOc5Gl4KJF+8VQnentLiFPLlsrAXBkwCBCjNrW9q2TE4QLSAI/vn1qqZmiAtASImLpHaDHa1MjN9GVWxOdFYItKSGQgOH4gq6STIgn4R6VzlHTWAQ0fDSlZkpKxCjN7SNv2oTiMK94amwtelYhQUZkdx24EVWGspxDRUEeK2kq3CyNREwqBvatUZ/YyLi3QGzDBL8TwzYgmB8UcAEjmIqz9HZaW/NMmxI5IBv+n2rnLOm3fEBKFkFJKioK7yDqHw1bnOl4aT4ZIWDrkkkwdxNU5J/YLcY6iiyMLQoRNinbeR/f2qk9Z49zCj/AGlDQqLbHn96tK2daUBSlNLSQQRt/wCJng1nX4mLMhGr196Vjjb2AlbOOnul0OKafdKiLrWFEabTx2uK0nAuoQIAgbgAjbvWEsdXvoQlsEaEnaLkbFPqKveWfiCwpYU6vSkJiIMza1t6TkgpFKl9Ggs4VuFHYEyIM7+lCM+6cbdQUqSTFx6Hv6VXMP8AimwXQkJITMBURI4J7Vf8I8HUBUzIn3FS5MbjtDYZF8mRudIlKiiQFcEzCh2/7T6U2Ml0mDv2rUMfk4UCQL0AxWFSfKoebvUsp8tPselW0VYZSO9eUa/0d03RoCeNSr+s15SdBexh9vDyAVWT2qcQLBO1D/HJImwqXgwFGB/YoFvQ6a+SWwyfy/O3FB+uOrUYRkpUNS1ghIB2tufSrG6tLae1qynrjE4Z5KlFX+4lUJG/eZ/SvRxYW9sgyZSgLUpaiozJP3o30njAh9IVseD3qA0tSvI2CSewkmO1rVzhUKCwYg6hbmQbmvRjSaoj23s+hMtAWkbFMX/p61TuqsuCyCg7lRULTfaB+9FsoxgLTaQ24SbTwbdu3rR1GTNqJKkATb0jn2NDfGVmGJqylSVKIBKEq0lcGATeJO9GsnwC3gkOXSnYKOr9DtArQs5yppaQ2hACU3PqQLD14vTGAyptEEiD2nnsaZGa7GSncaKXishUtxyDKEkcxoEiwqz4LphCEawkeW97yZBT9KhqUt9aokJZVJEQTKoG28d/arrl10wnfaDsOJI9KGc6Qnt2VjH9IKec/iytKvKkBIEaAASTtcyTU3A4dax4esBIv5hI2uIm5Pv61YsW3GhJUbmFbQpP5tXa/b2qJnAbbTKEiygSDYESnXebWmD6UtO9BLbFgsGUIKex3jf1g7doqG5gNHnW2F8STcCwFuYiij4bKNQWFmJT5hpJ/IOxMxvUB3b/AHAsgwq45jlQ2G/0pTkHEryWT/FMhOhDRVqOmEq/MYnkeUbd6txwiQStSQCBEkC4N9xVXbwYdxPgeGAhPnkKvHpNwAdzvt3q3raNjp1AA2NjAi88mJ+lLi38jJpfA+w+pKQkIUZgCIge5PApPFUTEjk8D7c1G/iCD5CQbRfjsQa6xjxIKVIJFjuRtO0etMEsaxWPCdKYUSSRsbATB9JMVU84x6/EANhqEnfnt3irjiHEgBZFwIV/22M/IR+tU3NsK4pw+GNQkeo9Lf0rYv5OSDOEaBRrUsRYCREqJgDan3mUwraRvG/y9ai47CO6WiAFhJAPEGQCdMcU3jssdxHwq0LTsJISu95I9DFO5MBrZMwGcJUlSRuPL5gYngkAc+lFsO4nw4AAPrO/PxDahicOWhBTq0gGwJO1z63qRicS4RpSkSbzbUn+ooZbNHsQyqDqggnccciax78RMP8A7o0nv+laklTqZTqCp5UNvkDWZ9eZW4pfiBMwLxzfcCjx2loZCrKGtkQZifX3qIRRAJCgQq3b0ppeGH5TJ7f3xXN2dx+TjAYdSlpjeRH7VvXSyHEsN6zMCJJFvSO1ZT030wtakuEHSDP9mtTwRUkApBVaDe3vSsqpGpFmDidNzH9KrGctCSRHoamPaFp85AEbTANBX1p0kAgJgxevKzb/AGR6PjR3TI/ido+lKhC8UQYmlS/aiv8AHYVwuKKzVlyNkxJ+VUnLcyEhNuKuGCd8tjJ9O9DiqM0Z5KfHRIzjMvCZXO9wPoYrHU5WcU8tKlJStKbAC6j/AHH1rX1ZY46kawDa4rPureknmHvFZN+4+1ezjkmePKLKutteCdEnSsCbevFRBitboUTcntPNd4nCPOKKnJKjck81Pybp9ZUFKSYH60+KlezKNV6cx6SnSB5kgDV7gVYmNKrmTvYH2mq5keEbTCJJJM3uSYn6RVlbSkkBIggX9B2+1BlW7FXY0vDgiTcdk7x8qgMMq80hI7qIiw4/zRdxASLkhMnYTq9BQvMcWhZLCrgpJMnSlRFw2o739N4NDG30cwQy+z/FaYVqXALoUSNMeVEcCQOO1WtbaGUqXqCota5BJ5PF6yD/AF1xx8IabgpKiCknQAD5vN2T+1XDph9OJUptd1JPm8xvyCIO/Pzpk4UrQSiWdxhxSkEgEEbRa91aTx/igHUOFeWVhAWs6kpUlMBKhqSUgWNimxBB2mrE9maW3AkoWqBJIFgB+W+9qnHOMNshUkqiACYJIuZ2F9/Q0hTroFJorGEYDSEMuLSIKTc2CgrVafhvb/NedX9QtMNuNlQDqkHQkTN5SlQ9AbyY+GoHXaUaHcQ6ApCYSgTCVSSmCBOlXr7VRMKw9jngokqKoGozAAskbbCsSlLpDv17b6NH/D9qMPKjKnSohRImAQJndex9oNWwylBC1BfsIMDb5+tUnCYpOWtoS4VrCZICbwTJITqI0gyatOS5w1jmQ6hJSUqUNJIKkkSADFpIv/8AKsnjcZUzFJS2ujnCqK1qS5CRHlibe6jzafnTwwmgK8y4URtwRuQRsdt6aRgCDBKgqTBtBHaYtXqVrZJ1rGg8QbngDe9Yn8AtEdM6V+WEGVKlWoq782txVJ6g6pRhhqQuCCQECDOmI/8AG1qm9UdZeCpJRKRMKiT5TvI42FZRnON8dxSyQBJtyfW/vVMVWzUqVs0Lpr8RFPrWhZCfLKQbgmfhCR77+tHcFnCwpwOJUpsGZFykH8trxIO45rD0kiNIhSfNImbdjPG9GMi6kdbcUVLUrXIUSSSZN+d6ba6YtpM3rLleX/bUdBAI1XgG4AHA2tT3+tAJSFxqkgiI2EjfuKGdM4tx1hEpSAAATFyYgD02p/PmUpQQUjVEhXY+pqd/1RjOsbjmyJBAI7dvWq9iylakEnyzpv8ACom0VW8dnLiAUrT7GIt3qPgOtHAdJSNMwO0879qoimloZ6+gzmfQbbhKkjSe1iD7xUjKejW24Kmxtewg/Wi2VO606wmCrg2v/iieWYolamihUJ80n4TS5zoKmcsYBtAhKYG+niP3oTnWcoaAAuBNhvFGMzWtSiEp4idW45EcVnPV+ZBqGwIVMGeK8ryZyk1GPyW+JjjfKQSwniYgglQbTuABeOK7xeWqSkKKwTzG361XldQJbAgyew/rTGO6icWkBRiTtPHrUqwstlk4qyzMYZJSNSb83FKgLObq0ilSvVIX+S/oWBwStYq3ZXjgkQFAK4nvWZP5k62bLMbX+1PZfnygZJJP2PJqmWCf9JjHng/1ZsQzR5tsLWExsAL/ADp11ReTCk+X2rPMNn63Cm5AFt7TV1yzMpSEqN/T6VuHJL2UybPjioWgZmmSIgqgQD8/YfrVazTqRpmRJNgEpG9t/vVo6tKkMqUV6fzAgccCsfeQVu6tyTavbjJtUebZecs6yS0kLWFKJMBIMfrV/wAlzbxmS6kGSNWm0+1Zl070r491qUBMCOD7e9X7IAzhdWFBccVuZEBXe5sANq6abYD0c5n1j4CUrcC5dB8NvT/9u3qb7VmPUvUjmKdUUrIaBJQLgKJHmP3+VW78RMsdxBSoEwhJCWkiAgCdSp5JH2rPmXwhBbgBRkEkSd5tO02rlSWzYxb6DGX41xGEjxg1J/2khKZXKj4hJPwi1jt+lE/wzzMqxawpZ84mTHmOqSZ4N6quIxazGrzQkpAI2BuIj1M/OiWR5M6YcSlQFiSJH69hFc3Y7g+je2cWjQQEy4NRiJAINzO1B8SwhpAW6rQpSidapglRkWGxjtXeT5gkpShYWteiCEoN5iBIterJh8qL2lb7aRp+FPxETuSe/tUySk9CpXDszvq0uYhrwmmPEbXpWFBLgld/LAA+c0T6Q6RfZCSpaYgahpOrnyST8Ik3FaaxggkWECnlYcRFUxah0Lk+Sozbqbo0P+ZJOrtx+tVFODxmXLKmyUahBsFJUOJBsSIseK3JeASdqg4rIUrEKSlQ7EV01Ce7pnQlOGu0ZKx+I+LTIdQ26n/w0KHqCkx+lG8F+IeFegOgsrgjz3STBiFjb5xVpxXRbChdlPyEfaqvmn4YtqJLain0UJA+dTvDNbTsassHpqjOM4wWJWl0IUnw1rSTcSowYAjgzNqE4bMfCb8DwGtQCyVLFwTIJ+lvlVyzDoDFMnU2CfVsmfpVbdwoSpfjoUVQQDsoHiZ3FM9jT/ZUNqEumVpxJBVAnXccRO/sdxFEum8AfEBDXiKvvMA8G28Gn8scQ25qcTIvJgqP9z960Do5zDPOlLahrACyLgkcwCABFrCi9kUrbMljS2ixZCp1AAITAACxa3qKJYpPiiwGxnuN7V5h8N5ytIKtUJPA8tovz61IaZIJHlHpN4mpuabtAcGuynu5BrJSpFxaSb+lqrOJ6Z0OAxCfbmtVVhwSS3+Y+bVePaNqYcwA1KAuIsCOadHLRqk0DMlQhDYBMDgGd/nU3B5sHQvSlSQm3mEA8WNRUu+GuFoJH8wuL8kU7mWYNoQT+tTZ8yirYzHBzkDuoM/S22syAALkenE8ViuY5irEPFxXJn5UY6yz8vOFpPwA8bGhOAypxwwgD1UbAUrx8cv6fbKMkox0ukc64964AKlAAEmrh0/0agqBWSv5WJ9B296vmG6JYidA1HkAW9qLLNYk77JY51llS6M7wuBIQATelWljolruaVeS5zPS54jL8yy5GIQVsEauU7fpwaqa21Nqgggjg1fX+gsS2vU0R9fv3prF9NPLEPNgnuD9q9rHOM+jzZTUe2C8ldBgjiJrS+lMa2okQDHJ5+tZN4LmEeEgxwSLEetXrI8a2vSUCDzHfmpckOE+RUsnshRZupi3oKSjVI5Egf4qi4DpeHSpUaNwAnb1q84dlRsTKSJ253vUxDSTE7V6OPLUSVpoYyrDrQnSGxpV8KuY5JHrU3NcrdUEBB0KmSsC8QYHt6Um87abdS2VBS4kAnjm1SMYy9iUgYVwtn8yyJgdk23rlNt6FSi/krHVzDoZsSp0zOiEylI29N+KzrNulCGkO+YrUqCkiDe40jkcfKtra6AecUFv4lSlJAAGkBAFp8sXmL0Zw3R4bEjQVTO3Pzo5zlFdWbjcejE+nPwsxeJIWpBbTMy5btxz9K17Jvw2ZaA1lTh7FRCR3ASItVtw7ZCRMTF4p4Ctu0C5v7GcHlyG0hKUgCpQSOAKQFKhAbsVKkTSrjkxUqVdTXGpnNcKZB4FPUq40gPZWk8RQjH9JtuTqbQv/wAkifrVjpUanIBwi9mb4r8LcMb+EoeyjahmJ6DGFIfwghxMxrhQIIjZWxrWyKbewoUIIEe1c5RaqSOSlF6Zi564xaFgONtqSJkJBSfeSSAR7Gvf/wCjgn/cw6k/9wVqj3ECtTxHTbagRoRB4gftQTMOgmFiPCAjlO9S/jf4sp9/+SK1lXV7LhMOgE3KT5fmNX7Uc/1RBtq2uf61V88/DNIBUhYSBwuw/wDaqLisnfSS2ypS5/kWdP8AzSpY5wHw4Zel/wCGr5lm6Eo1GCe1pMelZl1l1ISNKDbv6mbAfvXOE/D/AB7lluFIP5dalH59qt2RfhChN3jrPrt+tLyKKd5GcsijqJlmR5Kt5YhKldyB+5rTMm6KVAkQkcce5/mNaBl3TTTIASkfSiYbA2FKn57WoIVLA8n9PRWcFkQb4+dEA1FFSgV54Y7V58s7k7Y6OKMVSBmmlREtjtXlBzYfFAL+G9K9OESdwK9pU5SfYnirpkTF9MsuiFIBHYiaEq/DxIVLRKPaSKVKm+2T09mcFFco6HkZfiGpGnxE+hAP61D8XEFQ1tFpF5UIXPyFe0qtSqNjMM+eTjJFkyHp/AlYc1hxz/vgH/1O1XZhpCRCQIpUqvxu4pgeZgWLJV2PE1zSpUwhFXqaVKuOOtVek0qVYceJr2lSrGcIV0DSpVgSPaVKlXGnhFc0qVccImuV4lI3IHuRSpVxwLxnVTCLa9R7I8x/ShTvUj7n/RZ0D+Zz9gKVKopZpcqPSy4oYMfNK3/sguZK48ZfcU5/2/Cn6VOwnTqEcADsAB9rn60qVQzzS5UBcprb19BJvCJTsKcVXlKppttWzkktI5NcEV7SqcYeEV4TSpVsnx6NPNVKlSoOTN4o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hMSERUSEhMWFRUWGBcXGBcXFhgXGBUYGBkVGBQVGBcYHCYqFxwjHhQVHy8gIycpNiw8FR4xNTAqRSYrLCkBCQoKDgwOGg8PGjUkHiQ1LC4sLTAsLCk2LDYpNSwpKSkpLDUpLDUsLCwsLCw2LCw2KSkpLCksLCkpLCwpLCkpLP/AABEIALgBEwMBIgACEQEDEQH/xAAcAAABBQEBAQAAAAAAAAAAAAAFAAMEBgcCAQj/xAA8EAABAwIFAgQEBAUDBAMBAAABAgMRACEEBRIxQQZREyJhcTKBkbEHQqHBFFLR8PEVI+EzYnKSgqLiF//EABkBAAMBAQEAAAAAAAAAAAAAAAIDBAEABf/EACcRAAICAgICAgMAAgMAAAAAAAABAhEDIRIxBBNBURQiMlJhFXHB/9oADAMBAAIRAxEAPwANhjJualPkUIaJG9dfx14muCY+60OKbDChUvDOA064oVxlkVlmTRBpgVGZ3tUwrAFcajrUEiuTjR3qBjMQeKisIKje/wBqCc1DsZCDm6RNxOJHFDm8UoqounCJCbimkBAO1T++PwU/jSPMO6e1SUgk1wrFJiYiKiJxri1Q2kn7UxZGwPTQZTgNVef6GZma9ZDqQNVvYTRIagmTNTzzSvTGrBH5Q0xlkc04tg8V6nHlNjUtCZGril++f2d6oALFahumaaCp4ou66hR0mxqM7lS+PrTcfkN/0ZLCq0NsrjenHMUK8GSK5Nc4vAwPWt/JjdMFeO60wbjXxQ4O3p/EsKrhrDVZCSkrRLKLi6Y6kyKaWa6WdNJoA70VAWesImpwwNqbacA4qe08CN6FsIGu4ciobyiKOuJBqFiGp4+lcmcD2l0Rw2JAqCjLHCdoFT2cpPJJoJZYR+Q1inL4PXMX61xh0zUpGTjczRXD4BAFqRLyk9RQ6PjtdsH+HIgVHVglc1YiEAcVEOKbMgmD96WsuRhcIIBHL6VEziRxp/WlRezIbwgVF1cmK7awg3phTKgakJkVYiFslMMGakOM1FZxFTNRItWnIaCwKeQ0VbVEDXnqx5bhABYXqPLn46j2WYcHL9pdApvIysialtZSlv1o6t5LYiJND3SpRkCoZTb7ZdFJfGiOGgpJEUBXlLniyLjtVlOHJj7UWawYAFr1ilQXJIrmG6cCYU7udqJN4EDYQKluQTBO1MuqUUnTYUXKwDpWIbSI570Ox7ynEFIlPrSTh5BBJrwvaoSbUCbQxQT2gVluWOAlRWVcQTNTS84PLcRXqPKuB3+oqY8hKvnTJO9nRi1pkVMK5vRTL8QpMIJmhD+F03EyDTL+OKBqEkj9BXY1y0Dljqy5lIUN6iPsA1AyXNQsCTM0TxWISm870Txv4JlOmC8XgE9r0Jew+narItxJEyKHqaTBUaPGpY3aMnKORUyvvNzxXicPUlTwkwK9aEmvSi7VnnyVOiE60rtSwWCdWq1GAjj61NU4lKRpFS5fJUdRKsXjN7kQk4MoF7mu8Phzqki3pUvD4lCjEj1moedZ4jDnipLnMrUYw0EXG7cWqOMQAY2jegjHU5dI0JP2FTEoUv4gf2rnGv6Ojvom4jGzZIMelcKwqliUqIj6V21hlGEoHv6/OiCGotMdxS/Z9BuKSK2+68lUaT8riO9D8Q1iHFgBuADczxV0YyySTqj0qE8Qh2wkelwfaqo5qjpE7hb7IzeUGB/zSo43iUkAx/f0r2s/KYPoRScWxKuwpvwxtRJ3DSNqhu5eReYr0TzzhvCCpem0ChfimYmiWVp1K8x/xQZJcYtjMceUkh/D4IRq570QafIAAN/SniwCIFP4RtKTttXjydy2ewnSocYwmu6p/qfSnHEBAgf4r1OJM022rXKYvNGo30KlOv8AodwrCZmZqXiX/KBIAoBj8zGFnUr1is66l6+ce8jZKQDM94qn8ZtEryqzXA2OBNOKIgwIHNZp0P124tYbePoN5NaI8+D+aANx39KXkw8R0MnIYxLAMRHeoqsBe8C1ES6CLRHrURK/MCowJ96U4UPjJkBvDlKpUJ3H/NPN4dKxsQQe9G8NhG3tWolMfCO+8mTUNLHhz+9C8bST+Dvdy18kJKplMT39KH47DpmBzRPSddtjvXmOy8GKCMqY110yvZXgihREwJ3pvqor0y258PE1z1Vmgw5SLyRVSd6hkcwd5r1IQclyR5sskb4sebzl8QorMfWrrgsWXWU39/eoPRyGMQmQBI4irsnBISmABHtXZssVpoCEW+irlrgV3h2YMUSzDDJT5hUPDNhJ1KPxcUnL5EfX+o7FgfO5BLC4YGnHQkCAJqCl0mYqQhYI3g158Zci1xohPYRGraJuYpt/J21GSgqi4J796LsNDgTT38MVCNvtTozYtpAVtDaREX4/sUYwrY0+aw+/yr3DZalPAJ5nvTv8MqZI2oHfybyjVIfVA/6e53HauUMiRJv3rzDu2MmT/e1PR7Ek99qL6YrrRFxYWJ7fem8DgzYq/Xiia8LPxGe1ML9D/nvFdJM5SVHIy9NKpSFGNqVbxiZcvsqC3b00+qQak43AONp1FG1BXc8i21e3jw5cn8IklGEf7kkN4bBKKpIijWGwEEn0p7pTHsuKhcavWrR1Cw2ljUIEbUny8WTFB81RuGWGU1xdlbwzhvUxGMQkXF6BpxtqmZY8CuVREc14MG9HrTh2SwszIke9R3s+Sg+c6T34qVmWMTYJuTQvMGfGSUrANVQdPsnceS6KH1vmHjPDSskcwaAPYNIH71ccz6fKzYeYbR2oYrp1wGFW7etepHKkiGeJ3tArJcO4l0KbsU9hWu5UypTaSpR1WPz9qAdD5NC1FUcARG3eavD7PhghPeZqbNl+B2PHXXZEQ2jVLyj/AM1wShKtJIv8M7+lcY3FSkTwb+1D3i2ohQWFFJmLW+VT8nNdDeiwIbIvNxXi5WsH61ATjlQCEkfOpTWZCLiPXmlSya4hrG+yUphOwApHQbRcd64bcBG/1/pUFZOq16mba6GxjZxm/TjGJSQtIJ4PY1mWcfh48lyGyCng/wCK1vDvWEqiK8Uz4kbAXJi5j2qvFnnFaJ54oX+xQ+iul3sIoqURfirq9jhAk0/g2FtuDWowswNKSYsNIUOxv7WqVj2WpGtMkbWub+v2ps+WRW2LUoQdFafWp3UlKdQi0d+KhtYF/UnWifYg/ar4lTaDZMbja/6VCxuYAD4YHNgR+m1Y8Kqmwl5O9IAJmP5TN7GwnaKcwbHmgX96n4RSF3Hm1flsCO8ybV3i8KEiUagqbEG/t6ilvA6tMYvIXTHWjBiyf6124od/e/2oXiXXDsIN5NzftXOHQDJJM2sfb2pbg49oK1L5JaXgBeb/AGp1txN1JUb96hEhR49a7AmSLCg2ujWkx5ty9yPban3XSDIA9I+9QVuACd49DSwmaKkhSSR/MD+x2pkVrYEu9BZlYUBMD3N/Q074yU2CQSdzQppRJ1bDt/zxXSJ2+9Z7AeBLU/elUUg+3zr2gp/ZvBFtxeFQtOkiqnieg2VLKoq1V4qqv+Szx1B0RPx4PtWAsH0oy3BSkSK6zzD6myn0o0TQjOXYTUefyMk/7lY/DCMZLijPn2FNgztNRWswvvUzOMw4oI+hS7oGknfge9LxQcker7EnTDjWJsTqBggAd/l2p5WIUo2P9KFYZSUpHnRIP8wqN/B4vErKGkOIbBur4Qf/AJESfarIYMknS0hMs2OK2wwDKiA5KhuBH3qTh2QsgWJJjeb9rUzl3SIQVandMQSDyIuVK+tHw000kBNvMAm/xdz616CwRSpuzz5eRbuI7gOnyJIISJiwFOLylSlEFZVIsZsD6pG9PvZlpKE2AVJ1ciPzT72p3D4ixWLxseY/5pcsMfgUs8gVmmFQ0mVKCQI1d/pzN6qeMzlDEuBCXEq06YSpDpCtMTIINiTMCYqwdRYBWJSlrzHVYLNimxJUUj0G3rVI6mecbX4HiakhMJUEmD5RpEkDSQBfiqYePFx2Yszst+Q9QtYnyplC4J0KA1EAwqCN4O4oyMMAmIvO9Yu2pCHSpLkLBGlwSgiCfMINpgzM1pPS/VyX9LLqv90AkKIs6kAmZFtQAMjmJFSZvEcdrorhn+w9UHEZgJIFgkSVGQm28d6lBEq7zN6zjr5xwK8pISokW9P2pODBGcqkMyZnGNon5n+I6G5S2kLVweB6xPm71cOiur2cTh0pJSp4JT4pgoEkmxnm3FY3l2QYhxBUG/ITGpQEGY2JFuLipmGyTFYaVtOFNylYSZsOSNlD3FepHxIpfqjzZ55S/o3hjM0i61oA3+KNp3qZiXELT5ClRMQLG5i4v2P2rAD1k/pVrVqkgzpSNMRaALbUUyf8SAFq8ZOudOhVgpEEkidzNtjxS4+O46syWRSNezBpaQlRAgnSRebwAfnf602/hLAbcd7cihnSnUq8QAo/9JQXGoeZSkkBSZPafnFHsTimwm+lN44jtFdw49invoD5bg9LupGnSbxyRsSDNT2sS2vaVKG/AHYVFTl6AovMgGRBAM87pk2kTQn/AFZHiKKD8KoUmIMjeytzXcfo3nQbdwypsTHY/wBRUDEtgC+57bRXeHxrkqVrCxYgSAADEbcxT5CFkmdv7Md6CWN0Nhk2CkOiCFG3c8D5b1LZw5+X0tUB5qFlBHMi/wDce1Q2c10LLavym0mLEWIqDJCno9DHNvVhx5EX/aZimsIUKm0xsJjb07006TpEkFKgT6jeCo+4NQ/43R8Nj/MLzt3+9IHpaDGHJMiCBzbtSXckSOIigz2YLmQuSoCIiAb7ibVyrHKk6ojsTBO1hH2rK+2dwYc1n+yKVAVY4cqE/WlXWF62adXCqjY/NW2RK1X4SLqPyqs5n1MtZhEtpIO3xK9CeKnjCUiRQbLNice238awPSbn0AFV3PM+QUwlKp9RHpsL1XlY0oJ0JhUXJvf3O1MBSlGdRJi82E9vSqFhi+xnHjtHGMwStQ0oGs38x+H1j+tDsfgElwNF5a1ESUoGlI9zyKLpxRSk6RrWf7NzU3L8rAh5Xxm3t2EV6GKCXRPknp2cZL0qwgpPhjUBN7mdzc0bezNDdhAtYE7/AEpnEFQcgbWP9ao+d4144gggaUmEja28zVsMbk6RG5fIPz9/EN4h11alrQreDA0GwT8tqnFJcLag+6khOoJUdUmwCu4ABiqt1F1UX3IIhCUhKbQTG8x3M1DwuZq1CFKSqwSoqNtoE9vSqYwi6vsW2+zWcDjYYUHSlSidIAF03H3qXn/i4dCVsuyXYCW1oBmIgggiwG81T15ViEKQh12VK0iQYSodhG/YkiaM5n1KMJiEjEIS88qAlKFFSWkBV5BulUCdIF5FDKCtMGwpmOKUzl/jqUA9pISuUmSswALwdre3vVCx2OdWnS4LKSpUquSoTJ+KFApFyRRDqbCpcew7iGlNNqWQWykQPhXqAB9YMxfm9GMx6HaxAS4pBSdyoLUVLm5ETYbzFFFUjeVGZPNIAT+omFG0HYGBMfQ1zl+P0OoKiQEkEK2II59e1X/EdI7BKCEp4tMDcBV4AnaKoucZatLhATIvYX0jgHsYvatcbWgk6dmjYLPnH0pKQCCLkWAP9/Sh2cY8LCmFJMplRAG2mSVCBcRQLpjMHmvM0oaSQlaFJUrSNtQSmL8WoyOrUeOkaFKjyBRHmKlEhZAiQkyZFRy8NOSlHRbHyXTUkSuhHVYjU0pZHhRpVM6m1ggJ+Wk/Wi+f5B4AcWF+RYkpMxqAg6Y2kRb0o5gcO2kBaEpEkTpATqgQmSBtHFSsdlq3EygJ0EEwTcn9qrU6Z58nbMFfwI1ibJjWRwBcgbjmPrRvpE4Rl0nHttltaJQojVpWkzGkG0hRBHpU3qTJfDeggJ3uTAB3uRttE+tVrUppQXplxJP/AFEhd4vKVgjn5fSnSjFpi72awnN8NjGyMMShxhshtspCNM/ljgeVItVTxfXcL8F5J8oUhVhIPM38xBG9U3DFZBUlRSsAq1A6TIuYP9K7GCZU2m6gs7k7TN472vvzQLE2tB8+Lsv3TH4hsIKkOeWR5SmAhIAvP3pjGdUNOO6WwLgkFAi5M3HN5vWdP5aUxcX+Xr8qL9MZUpbsA3HINr8TQcJRfQxyUka7lhShBIG95Hr+9d5dj0pJlOsE+U7e496jYHJ3UpA2BAvO0SRvUjK2glAXdSwbgjy3225pLVIGyUpbTxJSmFD03I4nmg2bZWFkK2I7fb1qanqNiZUUJKRBJgAd4HeusOtD/mQZT3qPLCnZXilrZU38xU3GknSqAq5sRYW7b1CxvVrKbBxatgQEWgcXN6s2c9LJcbWEqjULcgHhUDmsvx+WuYdehxMEbHhQ7g8ip/VGTsujmklQdX1Mgm2uPYCP1NPI6ibIM653G0k83mwqtISO9OJSdqW8MPoassn8hwZ4P5D/AO//AOaVB/B9K8ofXA32S+zTWNSjqWVLUTOpXJO9qdzI2AVc9p/X1rjxRvpj1m/+KfYaKzJH1uaVF62ZIZwuXakC9zJ9vSvVYCxQLzEn2op5YIG8TawptOHUAVbCO1OVX0JbdCy7AJCwYsP7NS3MYyo2HwmbHt6DeqFm3XYaPhAX/N9ZMfK1EclzZl6XG/8AbI4B37mK9HHjlVnn5mr0G8e8idSNQ1d+/oKo2fY4l3Sd5ieRPM8bVdlXMm9rQNh39KpHUriEPa0Ar0mFcSDwD39arw0nsnWyLmGWNSkONKI0KUSINzZE8p71Ge6SdYaRiPKtHlVNwUwZiJEiwnmuHc9K1L0p0BSQBJCleWdzHy9KumS4Jt5hJxYSqE6hqMJ0xJtaR7zTnL5CnEpWYZ/iQ1LyZSoL0EGBKzZcTaBaBHFV/K1uKdSUzr1SFGTJF78n/mj3UWCSkrCfgBJTcnyz5U+lMZawFJR4QQhbckr1LBcKoCUDcBRMJFt1XoXHf+gHpGrdINqOHKllS3F/ED+WDGhsfyA883mphwjiFQQUiSQAoFImRAIPzvVSyPHrbbCHEqSvWRocUQJJH8lzsq/MW71bstclkFTiiUyFSITO8JSdwLXJ4oGmnaA/0QmcOqYIUq6rm0BQuAdzMcbUGzzImsPg3FBSlKjUoqMqUuEpAFtpAHterczp8IHzcwZIMGdJj+9qr/UGEdJAcdGhRskADSI+JRiTIta3mii5UNxszlLK0NhS5QFLQJT+YSCQI9L78Xq6Zh0wt1PhsBTSlEKkqBlRE6jHIBgx8pppeTIdcSGwdCDBB5uNhxsb1YMoy51CklLkKQqTv5k28pE7RyO1D7O6NltnuTvrw2GSy4pLroVpdG6ylWopc4j57xRkY94KSkgAKg7XHr+gqaMoK3A66AVBJSCm0pJSopV7lI/4qQw8oqKFtgIAiZvPoKnlIForOc5Gl4KJF+8VQnentLiFPLlsrAXBkwCBCjNrW9q2TE4QLSAI/vn1qqZmiAtASImLpHaDHa1MjN9GVWxOdFYItKSGQgOH4gq6STIgn4R6VzlHTWAQ0fDSlZkpKxCjN7SNv2oTiMK94amwtelYhQUZkdx24EVWGspxDRUEeK2kq3CyNREwqBvatUZ/YyLi3QGzDBL8TwzYgmB8UcAEjmIqz9HZaW/NMmxI5IBv+n2rnLOm3fEBKFkFJKioK7yDqHw1bnOl4aT4ZIWDrkkkwdxNU5J/YLcY6iiyMLQoRNinbeR/f2qk9Z49zCj/AGlDQqLbHn96tK2daUBSlNLSQQRt/wCJng1nX4mLMhGr196Vjjb2AlbOOnul0OKafdKiLrWFEabTx2uK0nAuoQIAgbgAjbvWEsdXvoQlsEaEnaLkbFPqKveWfiCwpYU6vSkJiIMza1t6TkgpFKl9Ggs4VuFHYEyIM7+lCM+6cbdQUqSTFx6Hv6VXMP8AimwXQkJITMBURI4J7Vf8I8HUBUzIn3FS5MbjtDYZF8mRudIlKiiQFcEzCh2/7T6U2Ml0mDv2rUMfk4UCQL0AxWFSfKoebvUsp8tPselW0VYZSO9eUa/0d03RoCeNSr+s15SdBexh9vDyAVWT2qcQLBO1D/HJImwqXgwFGB/YoFvQ6a+SWwyfy/O3FB+uOrUYRkpUNS1ghIB2tufSrG6tLae1qynrjE4Z5KlFX+4lUJG/eZ/SvRxYW9sgyZSgLUpaiozJP3o30njAh9IVseD3qA0tSvI2CSewkmO1rVzhUKCwYg6hbmQbmvRjSaoj23s+hMtAWkbFMX/p61TuqsuCyCg7lRULTfaB+9FsoxgLTaQ24SbTwbdu3rR1GTNqJKkATb0jn2NDfGVmGJqylSVKIBKEq0lcGATeJO9GsnwC3gkOXSnYKOr9DtArQs5yppaQ2hACU3PqQLD14vTGAyptEEiD2nnsaZGa7GSncaKXishUtxyDKEkcxoEiwqz4LphCEawkeW97yZBT9KhqUt9aokJZVJEQTKoG28d/arrl10wnfaDsOJI9KGc6Qnt2VjH9IKec/iytKvKkBIEaAASTtcyTU3A4dax4esBIv5hI2uIm5Pv61YsW3GhJUbmFbQpP5tXa/b2qJnAbbTKEiygSDYESnXebWmD6UtO9BLbFgsGUIKex3jf1g7doqG5gNHnW2F8STcCwFuYiij4bKNQWFmJT5hpJ/IOxMxvUB3b/AHAsgwq45jlQ2G/0pTkHEryWT/FMhOhDRVqOmEq/MYnkeUbd6txwiQStSQCBEkC4N9xVXbwYdxPgeGAhPnkKvHpNwAdzvt3q3raNjp1AA2NjAi88mJ+lLi38jJpfA+w+pKQkIUZgCIge5PApPFUTEjk8D7c1G/iCD5CQbRfjsQa6xjxIKVIJFjuRtO0etMEsaxWPCdKYUSSRsbATB9JMVU84x6/EANhqEnfnt3irjiHEgBZFwIV/22M/IR+tU3NsK4pw+GNQkeo9Lf0rYv5OSDOEaBRrUsRYCREqJgDan3mUwraRvG/y9ai47CO6WiAFhJAPEGQCdMcU3jssdxHwq0LTsJISu95I9DFO5MBrZMwGcJUlSRuPL5gYngkAc+lFsO4nw4AAPrO/PxDahicOWhBTq0gGwJO1z63qRicS4RpSkSbzbUn+ooZbNHsQyqDqggnccciax78RMP8A7o0nv+laklTqZTqCp5UNvkDWZ9eZW4pfiBMwLxzfcCjx2loZCrKGtkQZifX3qIRRAJCgQq3b0ppeGH5TJ7f3xXN2dx+TjAYdSlpjeRH7VvXSyHEsN6zMCJJFvSO1ZT030wtakuEHSDP9mtTwRUkApBVaDe3vSsqpGpFmDidNzH9KrGctCSRHoamPaFp85AEbTANBX1p0kAgJgxevKzb/AGR6PjR3TI/ido+lKhC8UQYmlS/aiv8AHYVwuKKzVlyNkxJ+VUnLcyEhNuKuGCd8tjJ9O9DiqM0Z5KfHRIzjMvCZXO9wPoYrHU5WcU8tKlJStKbAC6j/AHH1rX1ZY46kawDa4rPureknmHvFZN+4+1ezjkmePKLKutteCdEnSsCbevFRBitboUTcntPNd4nCPOKKnJKjck81Pybp9ZUFKSYH60+KlezKNV6cx6SnSB5kgDV7gVYmNKrmTvYH2mq5keEbTCJJJM3uSYn6RVlbSkkBIggX9B2+1BlW7FXY0vDgiTcdk7x8qgMMq80hI7qIiw4/zRdxASLkhMnYTq9BQvMcWhZLCrgpJMnSlRFw2o739N4NDG30cwQy+z/FaYVqXALoUSNMeVEcCQOO1WtbaGUqXqCota5BJ5PF6yD/AF1xx8IabgpKiCknQAD5vN2T+1XDph9OJUptd1JPm8xvyCIO/Pzpk4UrQSiWdxhxSkEgEEbRa91aTx/igHUOFeWVhAWs6kpUlMBKhqSUgWNimxBB2mrE9maW3AkoWqBJIFgB+W+9qnHOMNshUkqiACYJIuZ2F9/Q0hTroFJorGEYDSEMuLSIKTc2CgrVafhvb/NedX9QtMNuNlQDqkHQkTN5SlQ9AbyY+GoHXaUaHcQ6ApCYSgTCVSSmCBOlXr7VRMKw9jngokqKoGozAAskbbCsSlLpDv17b6NH/D9qMPKjKnSohRImAQJndex9oNWwylBC1BfsIMDb5+tUnCYpOWtoS4VrCZICbwTJITqI0gyatOS5w1jmQ6hJSUqUNJIKkkSADFpIv/8AKsnjcZUzFJS2ujnCqK1qS5CRHlibe6jzafnTwwmgK8y4URtwRuQRsdt6aRgCDBKgqTBtBHaYtXqVrZJ1rGg8QbngDe9Yn8AtEdM6V+WEGVKlWoq782txVJ6g6pRhhqQuCCQECDOmI/8AG1qm9UdZeCpJRKRMKiT5TvI42FZRnON8dxSyQBJtyfW/vVMVWzUqVs0Lpr8RFPrWhZCfLKQbgmfhCR77+tHcFnCwpwOJUpsGZFykH8trxIO45rD0kiNIhSfNImbdjPG9GMi6kdbcUVLUrXIUSSSZN+d6ba6YtpM3rLleX/bUdBAI1XgG4AHA2tT3+tAJSFxqkgiI2EjfuKGdM4tx1hEpSAAATFyYgD02p/PmUpQQUjVEhXY+pqd/1RjOsbjmyJBAI7dvWq9iylakEnyzpv8ACom0VW8dnLiAUrT7GIt3qPgOtHAdJSNMwO0879qoimloZ6+gzmfQbbhKkjSe1iD7xUjKejW24Kmxtewg/Wi2VO606wmCrg2v/iieWYolamihUJ80n4TS5zoKmcsYBtAhKYG+niP3oTnWcoaAAuBNhvFGMzWtSiEp4idW45EcVnPV+ZBqGwIVMGeK8ryZyk1GPyW+JjjfKQSwniYgglQbTuABeOK7xeWqSkKKwTzG361XldQJbAgyew/rTGO6icWkBRiTtPHrUqwstlk4qyzMYZJSNSb83FKgLObq0ilSvVIX+S/oWBwStYq3ZXjgkQFAK4nvWZP5k62bLMbX+1PZfnygZJJP2PJqmWCf9JjHng/1ZsQzR5tsLWExsAL/ADp11ReTCk+X2rPMNn63Cm5AFt7TV1yzMpSEqN/T6VuHJL2UybPjioWgZmmSIgqgQD8/YfrVazTqRpmRJNgEpG9t/vVo6tKkMqUV6fzAgccCsfeQVu6tyTavbjJtUebZecs6yS0kLWFKJMBIMfrV/wAlzbxmS6kGSNWm0+1Zl070r491qUBMCOD7e9X7IAzhdWFBccVuZEBXe5sANq6abYD0c5n1j4CUrcC5dB8NvT/9u3qb7VmPUvUjmKdUUrIaBJQLgKJHmP3+VW78RMsdxBSoEwhJCWkiAgCdSp5JH2rPmXwhBbgBRkEkSd5tO02rlSWzYxb6DGX41xGEjxg1J/2khKZXKj4hJPwi1jt+lE/wzzMqxawpZ84mTHmOqSZ4N6quIxazGrzQkpAI2BuIj1M/OiWR5M6YcSlQFiSJH69hFc3Y7g+je2cWjQQEy4NRiJAINzO1B8SwhpAW6rQpSidapglRkWGxjtXeT5gkpShYWteiCEoN5iBIterJh8qL2lb7aRp+FPxETuSe/tUySk9CpXDszvq0uYhrwmmPEbXpWFBLgld/LAA+c0T6Q6RfZCSpaYgahpOrnyST8Ik3FaaxggkWECnlYcRFUxah0Lk+Sozbqbo0P+ZJOrtx+tVFODxmXLKmyUahBsFJUOJBsSIseK3JeASdqg4rIUrEKSlQ7EV01Ce7pnQlOGu0ZKx+I+LTIdQ26n/w0KHqCkx+lG8F+IeFegOgsrgjz3STBiFjb5xVpxXRbChdlPyEfaqvmn4YtqJLain0UJA+dTvDNbTsassHpqjOM4wWJWl0IUnw1rSTcSowYAjgzNqE4bMfCb8DwGtQCyVLFwTIJ+lvlVyzDoDFMnU2CfVsmfpVbdwoSpfjoUVQQDsoHiZ3FM9jT/ZUNqEumVpxJBVAnXccRO/sdxFEum8AfEBDXiKvvMA8G28Gn8scQ25qcTIvJgqP9z960Do5zDPOlLahrACyLgkcwCABFrCi9kUrbMljS2ixZCp1AAITAACxa3qKJYpPiiwGxnuN7V5h8N5ytIKtUJPA8tovz61IaZIJHlHpN4mpuabtAcGuynu5BrJSpFxaSb+lqrOJ6Z0OAxCfbmtVVhwSS3+Y+bVePaNqYcwA1KAuIsCOadHLRqk0DMlQhDYBMDgGd/nU3B5sHQvSlSQm3mEA8WNRUu+GuFoJH8wuL8kU7mWYNoQT+tTZ8yirYzHBzkDuoM/S22syAALkenE8ViuY5irEPFxXJn5UY6yz8vOFpPwA8bGhOAypxwwgD1UbAUrx8cv6fbKMkox0ukc64964AKlAAEmrh0/0agqBWSv5WJ9B296vmG6JYidA1HkAW9qLLNYk77JY51llS6M7wuBIQATelWljolruaVeS5zPS54jL8yy5GIQVsEauU7fpwaqa21Nqgggjg1fX+gsS2vU0R9fv3prF9NPLEPNgnuD9q9rHOM+jzZTUe2C8ldBgjiJrS+lMa2okQDHJ5+tZN4LmEeEgxwSLEetXrI8a2vSUCDzHfmpckOE+RUsnshRZupi3oKSjVI5Egf4qi4DpeHSpUaNwAnb1q84dlRsTKSJ253vUxDSTE7V6OPLUSVpoYyrDrQnSGxpV8KuY5JHrU3NcrdUEBB0KmSsC8QYHt6Um87abdS2VBS4kAnjm1SMYy9iUgYVwtn8yyJgdk23rlNt6FSi/krHVzDoZsSp0zOiEylI29N+KzrNulCGkO+YrUqCkiDe40jkcfKtra6AecUFv4lSlJAAGkBAFp8sXmL0Zw3R4bEjQVTO3Pzo5zlFdWbjcejE+nPwsxeJIWpBbTMy5btxz9K17Jvw2ZaA1lTh7FRCR3ASItVtw7ZCRMTF4p4Ctu0C5v7GcHlyG0hKUgCpQSOAKQFKhAbsVKkTSrjkxUqVdTXGpnNcKZB4FPUq40gPZWk8RQjH9JtuTqbQv/wAkifrVjpUanIBwi9mb4r8LcMb+EoeyjahmJ6DGFIfwghxMxrhQIIjZWxrWyKbewoUIIEe1c5RaqSOSlF6Zi564xaFgONtqSJkJBSfeSSAR7Gvf/wCjgn/cw6k/9wVqj3ECtTxHTbagRoRB4gftQTMOgmFiPCAjlO9S/jf4sp9/+SK1lXV7LhMOgE3KT5fmNX7Uc/1RBtq2uf61V88/DNIBUhYSBwuw/wDaqLisnfSS2ypS5/kWdP8AzSpY5wHw4Zel/wCGr5lm6Eo1GCe1pMelZl1l1ISNKDbv6mbAfvXOE/D/AB7lluFIP5dalH59qt2RfhChN3jrPrt+tLyKKd5GcsijqJlmR5Kt5YhKldyB+5rTMm6KVAkQkcce5/mNaBl3TTTIASkfSiYbA2FKn57WoIVLA8n9PRWcFkQb4+dEA1FFSgV54Y7V58s7k7Y6OKMVSBmmlREtjtXlBzYfFAL+G9K9OESdwK9pU5SfYnirpkTF9MsuiFIBHYiaEq/DxIVLRKPaSKVKm+2T09mcFFco6HkZfiGpGnxE+hAP61D8XEFQ1tFpF5UIXPyFe0qtSqNjMM+eTjJFkyHp/AlYc1hxz/vgH/1O1XZhpCRCQIpUqvxu4pgeZgWLJV2PE1zSpUwhFXqaVKuOOtVek0qVYceJr2lSrGcIV0DSpVgSPaVKlXGnhFc0qVccImuV4lI3IHuRSpVxwLxnVTCLa9R7I8x/ShTvUj7n/RZ0D+Zz9gKVKopZpcqPSy4oYMfNK3/sguZK48ZfcU5/2/Cn6VOwnTqEcADsAB9rn60qVQzzS5UBcprb19BJvCJTsKcVXlKppttWzkktI5NcEV7SqcYeEV4TSpVsnx6NPNVKlSoOTN4o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12776" y="4594296"/>
            <a:ext cx="4111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 </a:t>
            </a:r>
            <a:r>
              <a:rPr lang="en-US" dirty="0"/>
              <a:t>+ </a:t>
            </a:r>
            <a:r>
              <a:rPr lang="en-US" dirty="0" smtClean="0"/>
              <a:t>4 HNO</a:t>
            </a:r>
            <a:r>
              <a:rPr lang="en-US" baseline="-25000" dirty="0" smtClean="0"/>
              <a:t>3</a:t>
            </a:r>
            <a:r>
              <a:rPr lang="en-US" dirty="0"/>
              <a:t> 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 </a:t>
            </a:r>
            <a:r>
              <a:rPr lang="en-US" dirty="0" smtClean="0"/>
              <a:t>Cu(NO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+ </a:t>
            </a:r>
            <a:r>
              <a:rPr lang="en-US" dirty="0" smtClean="0"/>
              <a:t>2 NO</a:t>
            </a:r>
            <a:r>
              <a:rPr lang="en-US" baseline="-25000" dirty="0" smtClean="0"/>
              <a:t>2 </a:t>
            </a:r>
            <a:r>
              <a:rPr lang="en-US" dirty="0" smtClean="0"/>
              <a:t>+</a:t>
            </a:r>
            <a:r>
              <a:rPr lang="en-US" dirty="0"/>
              <a:t> </a:t>
            </a:r>
            <a:r>
              <a:rPr lang="en-US" dirty="0" smtClean="0"/>
              <a:t>2H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dirty="0"/>
              <a:t>	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514600" y="5194460"/>
            <a:ext cx="0" cy="2157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utoShape 2" descr="data:image/jpeg;base64,/9j/4AAQSkZJRgABAQAAAQABAAD/2wCEAAkGBxQTEhUUEhQUFBQUFBQQFBAUFBAVFBUUFBUXFhQUFBUYHCggGBolHBQVITEhJSkrLi4uFx8zODMsNygtLisBCgoKDg0OGhAQGywkICQsLCwsLCwsLCwsLCwsLCwsLCwsLCwsLCwsLCwsLCwsLCwvLCwsLCwsLCwsLCwsLCwsLP/AABEIAPwAyAMBIgACEQEDEQH/xAAbAAABBQEBAAAAAAAAAAAAAAAEAAIDBQYBB//EADsQAAEDAgQDBQYEBQUBAQAAAAEAAhEDIQQSMUEFUWEGcYGRoRMiMrHB8FKC0eEUI1Ny8TNCYpKyohX/xAAbAQABBQEBAAAAAAAAAAAAAAAEAAECAwYFB//EADARAAICAgIBAQcCBQUAAAAAAAABAhEDEgQhMRMFIiMzQVFxFGEyQoGRwVKhsdHh/9oADAMBAAIRAxEAPwD1Sq5DvU1RRELHZZWzqxGOCY5qnDV19NDuNqyalQCnscuuamuCH8Ft2Eh6jdUXAbKJxUpTIKPYQHpzXIZrk9r024nELF00pjHJ2ZT2TK6ompFGscq9hRIcisOSinJGyxplShC0HIhpWj4eVSSApqmPSSSXQICSSSSEJJJJIQkkkkhCSSSSEZ55XAnPCTQsS/J1b6H02p1QWSaUys9SlJKJDtsEemOTnlMKAcuwlHGuTCuhceU1liQwuXG1Ex7lFmVijZYo2ixY9OzIOm9Sh6g00VOAdSKKCAovR9M2VuOQLkVBGGcimuQNEwUWCutxcrSA8i7Jw9PQzXKZjl3ONyd+mUtUPSSSRhESSSSQhJJJJCEkkkkIzbnpNeoSU3MvP3k7OzoF5lDVemtqKKo5RlOxRh2IuTS5clQV3qMVbL1Gxzqqgq4hCVayGqOKJjiQXDB9w52JC4K4VBi8SRohhiHc0SuPaCFxlRpnYsIjDV5WbwtSdSrahUhQyYklRDJhSRcNrQiKeLVI7EKSjXVDw9WCS49rs0NHGBH06qy7Kqs8HibJRySxsCzceu0Wwq3RVJyqg9G4d6O4fJamBZIUiwSSSWuBBJJJJCEkkkkISSSSQjJSmOK5KY9y86SO+kODlx71B7RNc9T0LFDslNRD15ISDkiVbGNMsUaYA9qFxOJACm4pigwSsXxDiZcTCP4+F5Ow/FHZWwvFY2XWXaOIVE2oSUYypC6LwpKgmi5ZiEdh8Wsz/FQp2Y1VSwWM1ZpqeJko+m6Qs5gK0rQ4Q2QeWGpRljSCaTkfhqiAa1FMCEyJNAOVJltSqKxwrrhU9Mo/BVLqnDLWaOZmh0XwXUPSrIhbjBnjljaOU1QkkkleMJJJJIQkkkkhGLc5D1aia+oha1RYGEDTwxjvaLjqqDfWUftUQoBSxB7aiixGKgIZ9aAqDi/FmtBBdflr8tFbiwub6JxxK7YFx/iJc6JsqOUq2JDjufBRGt0Pku3jxqEaQSmghpupDUQRxHQ+iX8R09Wqeo+8Qlz+afRqDmPMKp4hifciBcjcHqqppVkcWyBcvLUJUlZvMJi4Oo8wtBgseDuvKmPU7K22g5qjJw1P6kP1SflHs1DFDmjGV14q2tNhPKbqenijzOmt0HL2bf8AN/t/6VycZHttPEIujWXhzMSeZ8yvTsLxcAAFlSwA+AoHk8B46p2Uyw7eDaYWvdXVI2WHwfGqciSW/wBzSB4nQLb4f4R3I72MprI1L7HF5mPRokSSSWiAhJJJJCEkkkkI84qvQVaopcU9VeIrrFY4WbTHHoc+qkwoZjkRmRDjRcRYyraFgOK4MMqunNLjnkOIkG63danKzPanDCWk8o9f3RvDlrKvuVZ4Jw/BRhlM6mr/ANx9Qnfw9A/1D+cfQJ7aDeSc2m3l6ldG/wAlSwqS7/yCPwjNmz3uJPzSayjpkcHfhO/9p39EccOOv33qDEYMQYPgU6l+5GWBxVw/7/5AMc1lsgjWbHog1Y4aNHXaddbdRuo8Xw+CDTIc06QZ9VdFpdHMy5mpe+kvx4BZU9Cm5xgNJPSVNR4W8OioMgb8WYgefJW7cPaGwGf8bZupN59U0siXgj6/vax7YFQw8fG4C+gufvzRVOgyZyuPQn6/so6lVrNIn71Juoxjyeiqak+0XR2l/FL+3RdYLCUyYcHN6y0j1arqlhaP9at+Vzfo1VHZZvtKvvXa1pcbnWwFxff0W0w+Dpk/CD3yfmufyMmkqYTHDcb/AMsD4RwKlWqtb/OfJiXu2742Xr+FoBjGsbo1oaO4CAs92QwLW53BoB+HToD9Vpl0eFB6bv6nC5c056r6CSSSRoIJJJJIQkkkkhHlNd0hU9bVW7ghq+HBWPxyUTcR6K+miaa42ijKFNWzmh7O06Kzfa+n8Pd9Vr2NWX7Ytu24ENzEmfxAbA7uCfiSbyooyz91mTcEqQUhbrBBgSSM3MDcDmF2hzHMN8XTH/krskoTVWOi33CruIuMSNvkrXFUiJBi24Mg9QeSX/58ggkC7mH4tRqbDqmi6dsHz5+qTM/hhcK5wmDaTIABO8KuwmHcw5XC43BBBAJEgjuPkr3D0S2J3E/seRHJWZW14AXJSSsKfh2ljWuDXAXAy6nm4mST422QPE3kBXFOlAE7if8APmD4hVfHBlpl1o01vvFusHyKjixt9sH3UekZus8HX6J7XdblB4puVzml7C4FwygVdQSCBLAPVEVaJpkB0SQCC0yDzvzBkEc0W49FuPMm6NH2Sx7aVR+Y/E1oHmSfovReH1AYIXihpH2oaHta4xAPtLyJBlrSP8Lddi+LTFMuzSMzXDMB1HvAdPMLn83iN/EiWYebFt42e19nvhPWFbrP8BxAFNpucxDREb/4V4HoyOVQik/sjiZFcn+SRJMDk6VasiZCjqS5K6rBhJJJJCPJiV1DB6ka9Y2jbiIUlMqJ5TW1E9WhywYVlO2T7mwP8oWOb+qzkRyWibVWS7X1f5wvAFHNYAmc4bABI/H6IjhRfrL+oLyXrBtmWqYguL2MgE0zAGY5nNexxAkkzDT5KPh1dzQM4IzVKeUEQSGh+YgHaXNE9ULxTDiCQZGQVQYgn+YKRBE2IdJ1O3gJhQYc4mYc1pmSTmDt+mX1WjWNanF/UylPz0bLCn2hc3fM4M0vJPueJuOv9xKtcnxQCfffoO5UXDmBoyuJDhZzQAYO7ZkXGhVoGDfSxBAmR4kfcoHIu6Jymyu4lRDHMefgYalSsNbEMDRHMloB5Zh1gvC4hj2EtdmP+pcDf49DrofylTvYAHEmzQ5ziREAW5nu8V58whzneye4OcXODCwNDt8rYcbxoCLxrMInFj9SNP6As8+jPSqdUXbImGgSQBmY0AydtD4wsn2g4kKjKoabNLD+UZmefviVSMqOLWmo93vCWsa3M4iSJMkACQQNZg+JtHhgcScxgNzfAM05mtgjNaM06oiONQKZ8iC7GcVpu9pVPscoz1Dny1tMxvJdC7icQDUfTcQAXS1x0a+AASdmmAD4H/auYvhgAaQSZDrkBpluWQRJ/EDadUBVwZazNM6HLGjCS0Pn+5pEdW81YkmV/qL/AISwrE/xbQ4QW5GEciGCR5qy7N1AwMJJzPIIAAMMaY3IiXA/9As1TpMyhz3FoLnMgMDoDQwkn3h+PTor/BYJ9Igvc1oDnAu1PuOLTkadSYnZKaWtFe722PfOCYtppMM6OaYtyJPldXtLGA6EHuIKwPZJzsmZzcsRTbTdqAbh7jvMg+K09GsdwB1GhWf9p5vTyJL7BvHx7xv9y+biFK2sqRuIUrMShMfOaJy45dionhyqGYlTMxKPx89FEsDRZykg2YhJGx5kWit42eTMKlDkH7RPFRcFxNoEuch3uSL1G4p4xEiQVlle1lf+YdJNEASAb+1YYAO8AnwWjzLMdqL1Gnk36ozhpLKmB+0PkMo2V8wfmicmUEhhFqjCGhpEbE6c0sNisjHGwiqwCGU2kkB42AtfdN9nJI+Xz++abicKXNy7h2YTvYgifvRdq14Mk21I0TauckwLuJyuc2ROzsx1Gk+SNfTsMtw0Rve5cY/7Rfks/wAMwzg0BxAsREz97rSYJwc0jSMpAjWZnlyCBy9PoM26tAXFHfyawmM7HNaTpJNjPL9VisBgXse17gAGEPAD2EuLTLWjKTqQL6AT3L0DiNECm5oMggiYg3Ig69T5LOjCsaZL9iYyOufw6/F+/JF8eVRaAuRkk5dAOBwWYscS2WsbTc0kC7JALZ1tGm4PMK5Iyz8JmmR/tdc1g6ATN4jyQOCpU3PIZULhEi0Q7MBBBPIk68u5HOpM/qiLDTUwJIva/wB7qyV2BycvqcxVMPguc1odDY0FMk+9YWy3J8d7qhq1GOrOGV4Y8Gld7SG04DWuIyXy5WO11aj8YGSQagsQBYe8SCfhJHKPETF4rcZhA0AsqB5sYDQDcGbTzA1jVTxqiUHJdkuGcKVMBpY57X1HZi1j4cW0wCyQTEtMHeFY4V0sAc4VH5HAyGuh7qskkkT8IPfmVLSw7qhl3uNGp3jfKNz3K34W9uYx+MPcJBJAcbRtrHklJi278nqPAK4ILiZkd0dT4H1CuqNfy2+/v5rN9msRLNIs3yjbvCuvaLO+0+8tfsjTezce2Lb9yxbXUja6qhUThVXK9MPeEuG11K3EKmbXUra6jq0VSwF0zEpKqbXXE+80UvjmGcnB6jL1wFdWjsk+dcL1xjZTzSUeh0RFyzfaX4xyy/I/utK6ms92h+IT+H6ori16iAvaPyGUjKmVwGvuyTfpAnuUlY+8NryhHmHW0/VGjQbanoDsuq1XZkG7DMFXBJB21/ZWuCpdbajbdYfCOqU3jMCc0ggC3OQdNSVtOEVCRMQENyMevaCsb9wK4pUAovPJsf4WExD886zYAySJnT5+S3HGDNJwjUC3josy5gETAE39L+as4rSiA551Mi4Xg8jTOpMlT1qmUE+MiD5Qn02WgnTl6SAh8Q2QR4eHJXXcuwSTb8lJi6uZ1tZNtLdD5+afhjmbpduvdzPqouIUMroGkf4UeEfDxaQbEXGo+n0RXVdBGqcOi2ougwbGCRY3tMzNtFYYQQ2REmD1iYAG8aKvouubXPuT36geSscFysBAHfc3859FTMqi1ZvOz7oEHWY74n9vNXWZZ7gAnUmQT5Efsr5Z3nO8zNp7JjXHX5HZksyYuIM6VEmdPFVDlKUqFqgxtZJCZklHUj6aM9ClptTnUl2mIRrfRMnY1SAJrVK1qqbHI3MWV7TiHflHzK1rllu0x978o+qJ4b+IBe0PkMyeIaQ5pGknzmbjuhS1amRoFzePDv8AFR13XM7HwiQJ7rhEUqo0jW/SxgLuvwjIV2wnBA3jnMTbw/RX2GFu/ZUmFqSJEEaz138o+4VvhWyAbyJtaDr+qCzksPTodxaoG0XTGk+EifRZ04hrmybNiYItr3T+H0Wh4lhw+k5rr9dN1SCm1oaxsQAYE31G0eqnx2tf3sq5NWced+frHgoXEHx/eV3EuMGPij7+aBpVXtbe7p02jqioxAvI7EmTtyN+SY4Bt9O4chr99Eqwv5GJtzgc9kytcQZ2EX8grUh0OD4bmGsZmxz2Ft0fg6Jd7Nr/AHSYLhyEn9AUJSptFmsiDcmILj6DRWOFJJn4jBcXEGIMAffU8lCbpFsKvo3PCHNLvd0s2ecN/dXKoezos3qXfUfRX5CzXK+Yza+zfkjUl1cKGOgIpq6uJxxJLqSQgEBdFILoanAqdjDg1IhdauqIiNwWV7T2f+X9VriFku1vxj+0Ivhv4iBOf8lmWqgTEjcH1J+nopsIZFrXUTxmcdkSwQ20fTxXdk+jIte8T0ReI0v1M9PCBzJVhw3EgiADMZg0gA21+noqnOZ6EDbx+RH0ROGxUAHTUR8UXibeHkqMkLRFS1kWmKcCx3cD+3XwjRUlR0Dnbbnb071ZcWj2TpMAgGRrEjSNlTvaGta2dB48vNLAuv6lXJ8kZdMRuCdR6+qHqm/mnmr8o+agquN56IyKA/JHXcZ17+6bp9GrpFjrtO+vl6oe/mdUdwuiwk6yRGY8uinKkixJVRLh6Wkc53t3eQRmDbrOluaiwZjzjnytr3I3D0xmjvO5sNShskvJZhj2jW9nbhnj9T9VoC1Z/suLxyJ/8/stO5izvKfxGbPgSrEgUhchTli5kQ9h2xDCbCnLUwtT2STI0k4hJIewUhNRTqSjNJSUhDGpwCcKaeGJmxERCyXav/U/KFsixYzteIqA/wDEIvhd5QXm94mZ1wGghS0fr9/VDe0vsnMM76933uu610ZSS94JrNkW89uX33KCo/W51JN77ffipg8fSbIVwAJG17g6yY+R+SUUD5V9Qw4maRnu31mNNdggq5ltjlIBv7p8Lp4qnK4EdTrt010hCPfoJ3mBO+4H3upQhRRkd0wnDZReJ0H1+4UOMdmNgQPuya1/L6bpQBtt4/dvVWJU7K14BAw306d0IjDlwuNgDrvygqRlOZ19Pvkn0mgfPw+u6k5D0F4d03P34d6PokKuZAvKnp4sd99ELON+AnDHs2nZN3vjrPyK1rmLJdla4c9kbNv35StkAs5zLWU1HF93GgYtTYRRYmFiGUgtTBy1RuaiSxMLFJMmpAxakiMi4n2J7jC1NLFMQuQopjKRFkXcilDV3KlYtiAsWM7Zs9/8oW6LVju2rPeH9oRfBl8VFHIleNnndVxBRFF8rlYSYhJtPl5LTt9GdyQWwQD9/e6VSnm79BfmoLphq81FL7FModdkTnEWOnLbqml40trt996WLr+6gRUV8VaAp42nQW6uTyFtEm1fT78kKCnNaVLVEdQ0YiOX3ZRO4gdAufw4yySoadIJkolsMdkvt3O18horHAtuhaNFWWEpqnJJV0GYoUzbdim/zB3H5LdALHdiafvjuPyW3yLJ86XxmdzE6gkRALuRShicGIKyewMWJjqaNNNMNNPY6yAfs0kSWJJbEtwMsSDERkXMiWxPchyJZEQGLvs0txtwb2azPbLCSA6No8QtgGKPFYNtRpa4WPp1Cnhz+nNSISlao8TZRioLayIKWIwULfY7sg5j2vYM7WuDi0akAyRCqeL0Gh5hlSJ1LQIHdK0OPnRm1qcvNhknaRjjQcP1XThyRort9IdY/t08lF7JvM+Ici1mB6a8lBicLbyQrMKtNVotmMw9fmo/YN5t9f8AKtjnpFOTFs7KH+HPJEtwsX58ldUsADuPAhXXD+AGqMtr6G1jsq8nLjFWyn0ndIx1ZoDcu52OsKGlhJVtxbhr/bOZlPuHJPUa37/kicPw91gGyVL14qN35C8WF1TRWMwnRWODwplX3DuzFap/tI63+Wq1fDOyAaQXm3K0rn5/aGOPVhccLXnoZ2OwRALiNoC1WRKjQDQGtEAbKYNWfyT9SbkEOVEQYuhqlyruVMkR2Isq4WKfKuFifUWwMWLqmLF1R1JbgORLIpiFyEPZZsRhi7kUgCdCVjbEYYnBieAnAJIi5EeVcqUWus4AjkQD81NC5CVDbFZV4JQdrSb4SPkhX9mKB/2kdzv1V7CUKxZci8Sf9x9jOnslR/5en6Lg7I0tnP8A/n9FowFKxqsXIzf6mM5mbb2Ppbuqebf0UjexmH3zn8w/RadjU+Fap5X/ADMqeVmdo9lsM3Sn5ud+qMo8MpM+GmwdconzKtCFzKoS3flsXqMHDE4U1NCeGpRxkXMgFNOyKeEoVyxojuQZF3IpoShTUBtiHIlkU8JZU/pi3B8iSIhJN6Ytz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http://fphoto.photoshelter.com/img/pixe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fphoto.photoshelter.com/img/pixe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fphoto.photoshelter.com/img/pixe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0" descr="data:image/jpeg;base64,/9j/4AAQSkZJRgABAQAAAQABAAD/2wCEAAkGBhQQEBAUDxQQDxAPEBAQDw8QDw8PFBAQFBAVFBQQFRQXHCYeFxkjGRQUHy8gIycpLCwsFR4xNTAqNSYrLCkBCQoKDgwOGg8PGikfHCUsKiksLCkpKSkpLCkpKSwsKSksKSwpKSksKSopLCwpKSwsKSksKSwpKSksKSksKiwsLP/AABEIAL8BAAMBIgACEQEDEQH/xAAcAAEAAgMBAQEAAAAAAAAAAAAAAgMBBAUGBwj/xABBEAACAQIDBAcEBwcCBwAAAAAAAQIDEQQhMQUSQVEGByJhcYGRE6GxwRQjMkJSktFEU2JygpPwg+EVM0Oys8Li/8QAGgEBAQEBAQEBAAAAAAAAAAAAAAECAwQFBv/EACURAQEAAgEEAgEFAQAAAAAAAAABAhEhAwQSMRNBIgUjMlFhFP/aAAwDAQACEQMRAD8A+GgADKNuODT+8aZNVGjWNk9pdtyrs6MfvrPmjZhG1KKupbsp5rk7HIudXAr6m+jVSSuv5VkdMLzwxn65c3EfafiVl9dXd3k27PuZS1Y55e256YABlU56R8PmyJbvfZXc7+rK4656G7OUZeVrcidOrzz4GZx142SsyND7SNzcukvpOvTtmvQpRs4lZGsXqcUx9MolAgiUWZi1cTwy7cf5l8SneJ4edpJvRHTG8sWcO5ip5HEqvMvq49SyRpznmds85XLp4WN7Dysin6e0yEa+TKGZud403MOeXUw2Nc3ZpGxUgjk4etus2fpyZvHPjlzyw54a20F2l4fM1TaxUXJ3WljVPH1P5WvRj6DubNj2InFjC+h1Y4hwirZvS3kd+3/G21y63M1Hcw1NcS2rFI4UdryVsl+hZX2tbV+h7Z1cXivRy24AAPjvqBtUqMWle/eapONRrRs1jZPaVs4ilTS7Le936G5g4btJp2+3dNPVbpyG7m7gKqSak7Xkkl43z+HqbxynkxlOFOKfbl32+BTfLwLMTO8nw4ehVcxl7bx9MEoxvoYSLN+yyy7+ZIrDikRjG5a5Wjbnp80VKJ0sSJqd01x18uRCErZrUb3qYbM7NJ1K7epAWMC232aZMowZTLBJmNRcRZpGZRsIxyu/IlJdpX0ZKtO7eiXBLgb19oqFjDFyNDMBmDjleVSUuea4olKS4KxWB5VNJRm1oSVZ+JWZLMqaicqrZBsGCW7NMswZkjBlQAAAZjG7S55FtfCyhbeVr6F1dbNoVJXd+eviRFzAommuNycmrZPysUg1tNJ6knKyaumVoF3o0wZQBmKNmDLMC3kZMoiZLKJXLKMLspLKU7HTG8s30lUjZW5FaJ1J3Ky28kSlAjczvAmv6VFmCTRE5ZS7UABkZAMGgABkTqa3atciHfjczF8zX2IgAyMxdn4GxisY6lrq1m36msZNS30mmAAZUAAAyYPWbN6GwlhqeIrVG4VU3GNFKThaTTU3weV/Mtsg8oZjBvRN+CuesqbHw+He84uu1bdg6itJ6pZa30t3mtX2/Uw9TcgqdOUHacI04tQlfOCf+ZmvGptwfoVT8E/yS/QrnQlHWMl4po9TR6c1ldzm2+EVCJvU+sGnK3tqO/bXKGev+xi8Ljz7eGsD6Xsfpfs11V9Joy9lKSUoOEGlF6u539ubS6PzppUqSUpKS7Ed16ZcefwJ5NafFTKPUV9m4OcrQlKnG7ScZKStwk7nHxux3BXhJVIvS2vjY3MmXPMAGrQAA2MmGAKMAzcGRgAEAAEGXJmAAAAAAAAAAAAAHouifSeeEc1uqrh5WdWlLNO7SuuT0R5028G+xV74w/8ALEWS+x9RwWK2Ni3FyjUwtSFpKztuySy9+YfVts7ES36OPknLtNVEpNy4yb73mfL6l5Xb/Cr/ANKSXuSIUakk+zKSfc2c9a521MX0mt1KrWnjsPUvfg1n3nMn1MY3Pclh5x4NVUr+R5SG060b2qzTXKTNij0kxcfs1qi8zN8t+3Xwn9O+upzaH4aP92JYupjaFtKK1/6qy/z5HHh0vxqs/bSds8y2p0sxkoverzWeidh+V+41ccZ9Oph+qLEXW/Wo03y3rnVWw8JsuCljq3t6i7VOlTzU3Fqy9TyeH2jWqLtVZ3vzZR0jh9XTbblJvVu9lZu3qyTeV1a45YuJjcQqlSpNRUFOc5qC0ipSb3V3K9igyD0sMAADIBgAACAAAAAIAAAAzGN8lm+SzLPos/wy/LICoFn0eX4ZflZj2L5P0ZRAEvZvk/RmGgMAAAdPY1Bz9qlxjHy+sic09Z1d7MeIq4mK+5hZ1H/TONve0TLiLPbj1MI1fmV08LzPRY7ZzUtLcTWjhu4+f8763T7eWSuTKhYQpZnYlg1xRD6J3eBPmjve3akKPmW+x7Ly1aNyjSWjtdm88GrLxOfz+NZz6HDTwOF5rkkjX6Z0t2NBc3UfkowXzPS4DZ93pnwOL1l0PZ1aEH+6c/zS/wDk9Ha5+dfO7jHxeMMGQe95GAZAGAAQAAAABAAAA29l7Kq4mrGnQg6k5aJcFzb4I7fQ7oHX2lPsL2dCL7deSyXdH8TPufRrofQwFPcw8c39urJdub73wXcFkeb6G9W1PBRU6yjWxLWbavGnzjHn4nrobJp/u4fkR06eFNmnhSbbcuGxqX7qn+RF8NhUeNGk/wDTidWGHL4UQOQuj9B60KP9tFNfolhZa0KP5EeijRJqiNJt4HG9X2Ef7PS/KcyfVxguOHh5XR9QlhUzXqYBDVXh80l1X4CWtFrwk0dHo/0Gw2BlWnhoyTq0vZz3nfs78ZWXmkexns8wsHZT/l+aOee/GrNbfMdpdH9+e7GObvbvsm37kzl4voz7PKScZKzaa0UtPie8xdJxqwt9reUVfnJOH/sWY+q5RqqUG7qpFNPf9rVca7ce5RlNSXJRR+emHl5XdlfbwzuGuNx83/4FF8RHo1e26791rnpdl7Np1EvbTnRnKbUcsnG9OMJebnJ35QZr1K+5V+rdrQo5rg5UIOXvbPLn82GPla+njcc8rhJy4S6IvVZvwOhgeiFWeStfN3eWS1+R2qNao9VKz/hOnhaso3s891xz5PX4I4f9OcynnvTPW6Nk4c/ZfRGUZLfcbJKUu7tNOPj2ZHA6yurnGY7E06uEpKpSjh4U32kmpqc242fc0fTsDFSlnm72b5pO6+fqejw1G0V5v1Z+k/T9XG2PzndW71X5an1RbTX7PLykjQq9Xe0IuzwtbLlG5+uHT8fUi6b5v1PqPFp+RH0Dxy/Za/5CuXQvGrXDVvyM/XUqb7/UrlSGzT8g1ejeJj9qhWX+nI1Z7NqrWnUXjCX6H7BnQ5pPxSNerg4v7kH/AEx/QbXT8gyw8lrGS8YtELH61q7JpPWlSfjCJp1ej+HetCj/AG0Nmn5VB+m8V0RwtROMsPStJNO0UnZq2T5nxHp30BqbOnvRvUws39XVt9n+CfJ9/EJp5IAER+tcHgYUoRhShGnTgkowirJJG5TpFkKRsQpEdFUaRfCkWRplsaZdJtXGkWxplsYE1ErKEaZPdMggxYbpkAQdJEJUFZ+DLgxR4+rsqVeq402ouPb3nw7WXnf4GutgV8PuyS9pKm60opaWdNPPvcoxXqek2dG1St4U/jM2pyZ87o9ph4+X292XdZS+P1w+ZbUcqUvrKcmlhIYTe3claN/ax/iV/ezj4vESxM4unT3XGmk4wWtm25e+3kj67XSatJKS5NJnzHpNFYXFzjRvGMowqRSytvrOHhdM8/cdnleZdx9Ps+/6cv5Y6v1U8Fh6/wB7f7k7HXweClK98rbuvNysvm/I5eDhWeUrp98zawmM5Syla+fLT4nzOp23j/KV9DPq/JPxs29VsuglKy0/2vY9JTVkvA4GwI7zT8z0J9v9Ox8ei/M93f3NAsAfReRhxIumiYAolQKZ4c3TDQHNnhzXnhzryplM6JVjjzoGljdnQqwlTqxVSnNWnCSyaO9Oga9SgRX5y6xerWeAk62HvUwcnrrKi392XdyZ4M/X2JwanGUZxU4TVpwkrqUeTR8J6yeqyWDcsRg1KphG7zgk3LD35849/ArNj9ERgXRgIxLoxCsRgWRiZUSQQABAAAAAAACNSVk29AObs1Wq176tQf8A3G1WKd1b28spJNJ8HdaMx/xJb27OLUrXyzTWSdvNo44ZSTVPLaM18DwHTDZsq2LluuK3aVBPedtYvQ93Xx1NXblZaPXnZnh9rweIryqWcYScYxb4RilG79LmOr1JPVd+jcfLmuLDZFRZupBLnvtnW2Ts6Gcqk4tqcI04p5Pstyb7r7q9TC2VFL/mReTaSjqyVLAy+7Ft8Mjy59Sa5e7GT6yep6OYnelNQyhFyaf8LlkvQ9BSqyfI8hsir7GEotremnlzyyR6rARbim+ROz61z4k4ebryW+Tb3muHoFVXmFAxUop668z6jxrAaqm4OzzXM2YyuBkAACDJkGWCuUSmcC+TK5MqtadM1qlFO6aTTVnFq6kuKaN6RTJGVjdjEsijCRNIrLIAIAAAAAAAABGcLpp8VYkAOPhcDPtKTtuzW7/Ks/eYq0pJ5c3b42/zkdecL/qjUrUppppRqKL3lwd7W+bOGXSlnDPhHCrYrhJRvJSya55X9xoVZ03lKW6rWyfqdbGVUpQdSjUThdXUbrO2d/JnhNvdqtN01NQv2U009M/eeP4MvLm7csund+3dlXw9O73rrkcjbPT+nh6a9lHeld/aslF5br8rX8zn4PZMq1+0qSTabmpO1lfQ42M6NOVRONPEYtxs932coU97P1WnodfgdJbJ7a76RV26cot9qS3ZNZSS5d3efWeiG06s6UXU46Hidk9C8TVqKpiaU4qKShTUbKEVpCK4I95g6U6aUVSlFLJZHi6s6mFxw6UvF3a9/Rm8bc7P8j0SxFy2EjmYdS/C/Q36cX4H1ullbPyefOSemMVoSwsbRJKjzzLDq5gAAEJEyMkBTJlbZZNFEyiMpFcmJsonMjUdqJIiiQZAAAAAAAAAAAAAAAACuVCL1jF+MUWACtYeK0jFeEUTSMgAAAAAAAAAAAAAArlApnTNohKJRoVIGrOmdOcCidILtvRJEESREZAAAAAAAAAAAAAAAAAAAAAAAAAAAAAAAAAAAAARcSqcC8g0Uf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2" descr="data:image/jpeg;base64,/9j/4AAQSkZJRgABAQAAAQABAAD/2wCEAAkGBhQQEBAUDxQQDxAPEBAQDw8QDw8PFBAQFBAVFBQQFRQXHCYeFxkjGRQUHy8gIycpLCwsFR4xNTAqNSYrLCkBCQoKDgwOGg8PGikfHCUsKiksLCkpKSkpLCkpKSwsKSksKSwpKSksKSopLCwpKSwsKSksKSwpKSksKSksKiwsLP/AABEIAL8BAAMBIgACEQEDEQH/xAAcAAEAAgMBAQEAAAAAAAAAAAAAAgMBBAUGBwj/xABBEAACAQIDBAcEBwcCBwAAAAAAAQIDEQQhMQUSQVEGByJhcYGRE6GxwRQjMkJSktFEU2JygpPwg+EVM0Oys8Li/8QAGgEBAQEBAQEBAAAAAAAAAAAAAAECAwQFBv/EACURAQEAAgEEAgEFAQAAAAAAAAABAhEhAwQSMRNBIgUjMlFhFP/aAAwDAQACEQMRAD8A+GgADKNuODT+8aZNVGjWNk9pdtyrs6MfvrPmjZhG1KKupbsp5rk7HIudXAr6m+jVSSuv5VkdMLzwxn65c3EfafiVl9dXd3k27PuZS1Y55e256YABlU56R8PmyJbvfZXc7+rK4656G7OUZeVrcidOrzz4GZx142SsyND7SNzcukvpOvTtmvQpRs4lZGsXqcUx9MolAgiUWZi1cTwy7cf5l8SneJ4edpJvRHTG8sWcO5ip5HEqvMvq49SyRpznmds85XLp4WN7Dysin6e0yEa+TKGZud403MOeXUw2Nc3ZpGxUgjk4etus2fpyZvHPjlzyw54a20F2l4fM1TaxUXJ3WljVPH1P5WvRj6DubNj2InFjC+h1Y4hwirZvS3kd+3/G21y63M1Hcw1NcS2rFI4UdryVsl+hZX2tbV+h7Z1cXivRy24AAPjvqBtUqMWle/eapONRrRs1jZPaVs4ilTS7Le936G5g4btJp2+3dNPVbpyG7m7gKqSak7Xkkl43z+HqbxynkxlOFOKfbl32+BTfLwLMTO8nw4ehVcxl7bx9MEoxvoYSLN+yyy7+ZIrDikRjG5a5Wjbnp80VKJ0sSJqd01x18uRCErZrUb3qYbM7NJ1K7epAWMC232aZMowZTLBJmNRcRZpGZRsIxyu/IlJdpX0ZKtO7eiXBLgb19oqFjDFyNDMBmDjleVSUuea4olKS4KxWB5VNJRm1oSVZ+JWZLMqaicqrZBsGCW7NMswZkjBlQAAAZjG7S55FtfCyhbeVr6F1dbNoVJXd+eviRFzAommuNycmrZPysUg1tNJ6knKyaumVoF3o0wZQBmKNmDLMC3kZMoiZLKJXLKMLspLKU7HTG8s30lUjZW5FaJ1J3Ky28kSlAjczvAmv6VFmCTRE5ZS7UABkZAMGgABkTqa3atciHfjczF8zX2IgAyMxdn4GxisY6lrq1m36msZNS30mmAAZUAAAyYPWbN6GwlhqeIrVG4VU3GNFKThaTTU3weV/Mtsg8oZjBvRN+CuesqbHw+He84uu1bdg6itJ6pZa30t3mtX2/Uw9TcgqdOUHacI04tQlfOCf+ZmvGptwfoVT8E/yS/QrnQlHWMl4po9TR6c1ldzm2+EVCJvU+sGnK3tqO/bXKGev+xi8Ljz7eGsD6Xsfpfs11V9Joy9lKSUoOEGlF6u539ubS6PzppUqSUpKS7Ed16ZcefwJ5NafFTKPUV9m4OcrQlKnG7ScZKStwk7nHxux3BXhJVIvS2vjY3MmXPMAGrQAA2MmGAKMAzcGRgAEAAEGXJmAAAAAAAAAAAAAHouifSeeEc1uqrh5WdWlLNO7SuuT0R5028G+xV74w/8ALEWS+x9RwWK2Ni3FyjUwtSFpKztuySy9+YfVts7ES36OPknLtNVEpNy4yb73mfL6l5Xb/Cr/ANKSXuSIUakk+zKSfc2c9a521MX0mt1KrWnjsPUvfg1n3nMn1MY3Pclh5x4NVUr+R5SG060b2qzTXKTNij0kxcfs1qi8zN8t+3Xwn9O+upzaH4aP92JYupjaFtKK1/6qy/z5HHh0vxqs/bSds8y2p0sxkoverzWeidh+V+41ccZ9Oph+qLEXW/Wo03y3rnVWw8JsuCljq3t6i7VOlTzU3Fqy9TyeH2jWqLtVZ3vzZR0jh9XTbblJvVu9lZu3qyTeV1a45YuJjcQqlSpNRUFOc5qC0ipSb3V3K9igyD0sMAADIBgAACAAAAAIAAAAzGN8lm+SzLPos/wy/LICoFn0eX4ZflZj2L5P0ZRAEvZvk/RmGgMAAAdPY1Bz9qlxjHy+sic09Z1d7MeIq4mK+5hZ1H/TONve0TLiLPbj1MI1fmV08LzPRY7ZzUtLcTWjhu4+f8763T7eWSuTKhYQpZnYlg1xRD6J3eBPmjve3akKPmW+x7Ly1aNyjSWjtdm88GrLxOfz+NZz6HDTwOF5rkkjX6Z0t2NBc3UfkowXzPS4DZ93pnwOL1l0PZ1aEH+6c/zS/wDk9Ha5+dfO7jHxeMMGQe95GAZAGAAQAAAABAAAA29l7Kq4mrGnQg6k5aJcFzb4I7fQ7oHX2lPsL2dCL7deSyXdH8TPufRrofQwFPcw8c39urJdub73wXcFkeb6G9W1PBRU6yjWxLWbavGnzjHn4nrobJp/u4fkR06eFNmnhSbbcuGxqX7qn+RF8NhUeNGk/wDTidWGHL4UQOQuj9B60KP9tFNfolhZa0KP5EeijRJqiNJt4HG9X2Ef7PS/KcyfVxguOHh5XR9QlhUzXqYBDVXh80l1X4CWtFrwk0dHo/0Gw2BlWnhoyTq0vZz3nfs78ZWXmkexns8wsHZT/l+aOee/GrNbfMdpdH9+e7GObvbvsm37kzl4voz7PKScZKzaa0UtPie8xdJxqwt9reUVfnJOH/sWY+q5RqqUG7qpFNPf9rVca7ce5RlNSXJRR+emHl5XdlfbwzuGuNx83/4FF8RHo1e26791rnpdl7Np1EvbTnRnKbUcsnG9OMJebnJ35QZr1K+5V+rdrQo5rg5UIOXvbPLn82GPla+njcc8rhJy4S6IvVZvwOhgeiFWeStfN3eWS1+R2qNao9VKz/hOnhaso3s891xz5PX4I4f9OcynnvTPW6Nk4c/ZfRGUZLfcbJKUu7tNOPj2ZHA6yurnGY7E06uEpKpSjh4U32kmpqc242fc0fTsDFSlnm72b5pO6+fqejw1G0V5v1Z+k/T9XG2PzndW71X5an1RbTX7PLykjQq9Xe0IuzwtbLlG5+uHT8fUi6b5v1PqPFp+RH0Dxy/Za/5CuXQvGrXDVvyM/XUqb7/UrlSGzT8g1ejeJj9qhWX+nI1Z7NqrWnUXjCX6H7BnQ5pPxSNerg4v7kH/AEx/QbXT8gyw8lrGS8YtELH61q7JpPWlSfjCJp1ej+HetCj/AG0Nmn5VB+m8V0RwtROMsPStJNO0UnZq2T5nxHp30BqbOnvRvUws39XVt9n+CfJ9/EJp5IAER+tcHgYUoRhShGnTgkowirJJG5TpFkKRsQpEdFUaRfCkWRplsaZdJtXGkWxplsYE1ErKEaZPdMggxYbpkAQdJEJUFZ+DLgxR4+rsqVeq402ouPb3nw7WXnf4GutgV8PuyS9pKm60opaWdNPPvcoxXqek2dG1St4U/jM2pyZ87o9ph4+X292XdZS+P1w+ZbUcqUvrKcmlhIYTe3claN/ax/iV/ezj4vESxM4unT3XGmk4wWtm25e+3kj67XSatJKS5NJnzHpNFYXFzjRvGMowqRSytvrOHhdM8/cdnleZdx9Ps+/6cv5Y6v1U8Fh6/wB7f7k7HXweClK98rbuvNysvm/I5eDhWeUrp98zawmM5Syla+fLT4nzOp23j/KV9DPq/JPxs29VsuglKy0/2vY9JTVkvA4GwI7zT8z0J9v9Ox8ei/M93f3NAsAfReRhxIumiYAolQKZ4c3TDQHNnhzXnhzryplM6JVjjzoGljdnQqwlTqxVSnNWnCSyaO9Oga9SgRX5y6xerWeAk62HvUwcnrrKi392XdyZ4M/X2JwanGUZxU4TVpwkrqUeTR8J6yeqyWDcsRg1KphG7zgk3LD35849/ArNj9ERgXRgIxLoxCsRgWRiZUSQQABAAAAAAACNSVk29AObs1Wq176tQf8A3G1WKd1b28spJNJ8HdaMx/xJb27OLUrXyzTWSdvNo44ZSTVPLaM18DwHTDZsq2LluuK3aVBPedtYvQ93Xx1NXblZaPXnZnh9rweIryqWcYScYxb4RilG79LmOr1JPVd+jcfLmuLDZFRZupBLnvtnW2Ts6Gcqk4tqcI04p5Pstyb7r7q9TC2VFL/mReTaSjqyVLAy+7Ft8Mjy59Sa5e7GT6yep6OYnelNQyhFyaf8LlkvQ9BSqyfI8hsir7GEotremnlzyyR6rARbim+ROz61z4k4ebryW+Tb3muHoFVXmFAxUop668z6jxrAaqm4OzzXM2YyuBkAACDJkGWCuUSmcC+TK5MqtadM1qlFO6aTTVnFq6kuKaN6RTJGVjdjEsijCRNIrLIAIAAAAAAAABGcLpp8VYkAOPhcDPtKTtuzW7/Ks/eYq0pJ5c3b42/zkdecL/qjUrUppppRqKL3lwd7W+bOGXSlnDPhHCrYrhJRvJSya55X9xoVZ03lKW6rWyfqdbGVUpQdSjUThdXUbrO2d/JnhNvdqtN01NQv2U009M/eeP4MvLm7csund+3dlXw9O73rrkcjbPT+nh6a9lHeld/aslF5br8rX8zn4PZMq1+0qSTabmpO1lfQ42M6NOVRONPEYtxs932coU97P1WnodfgdJbJ7a76RV26cot9qS3ZNZSS5d3efWeiG06s6UXU46Hidk9C8TVqKpiaU4qKShTUbKEVpCK4I95g6U6aUVSlFLJZHi6s6mFxw6UvF3a9/Rm8bc7P8j0SxFy2EjmYdS/C/Q36cX4H1ullbPyefOSemMVoSwsbRJKjzzLDq5gAAEJEyMkBTJlbZZNFEyiMpFcmJsonMjUdqJIiiQZAAAAAAAAAAAAAAAACuVCL1jF+MUWACtYeK0jFeEUTSMgAAAAAAAAAAAAAArlApnTNohKJRoVIGrOmdOcCidILtvRJEESREZAAAAAAAAAAAAAAAAAAAAAAAAAAAAAAAAAAAAARcSqcC8g0Uf/Z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352800"/>
            <a:ext cx="2269101" cy="339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1641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Demonstration 3 – Solid Formation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://fphoto.photoshelter.com/img/pixe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1676400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Potassium chromate added to a lead  nitrate solution generates a bright yellow solid of lead chromate.</a:t>
            </a:r>
            <a:endParaRPr lang="en-US" sz="3200" dirty="0"/>
          </a:p>
        </p:txBody>
      </p:sp>
      <p:pic>
        <p:nvPicPr>
          <p:cNvPr id="4100" name="Picture 4" descr="Potassium Chromate and Lead (II) Nitr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23271"/>
            <a:ext cx="3276600" cy="333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4114800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r>
              <a:rPr lang="en-US" baseline="-25000" dirty="0" smtClean="0"/>
              <a:t>2</a:t>
            </a:r>
            <a:r>
              <a:rPr lang="en-US" dirty="0" smtClean="0"/>
              <a:t>CrO</a:t>
            </a:r>
            <a:r>
              <a:rPr lang="en-US" baseline="-25000" dirty="0" smtClean="0"/>
              <a:t>4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err="1" smtClean="0"/>
              <a:t>Pb</a:t>
            </a:r>
            <a:r>
              <a:rPr lang="en-US" dirty="0" smtClean="0"/>
              <a:t>(NO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</a:t>
            </a:r>
            <a:r>
              <a:rPr lang="en-US" dirty="0" smtClean="0"/>
              <a:t>PbCrO</a:t>
            </a:r>
            <a:r>
              <a:rPr lang="en-US" baseline="-25000" dirty="0" smtClean="0"/>
              <a:t>4</a:t>
            </a:r>
            <a:r>
              <a:rPr lang="en-US" dirty="0" smtClean="0"/>
              <a:t>+ 2 KNO</a:t>
            </a:r>
            <a:r>
              <a:rPr lang="en-US" baseline="-25000" dirty="0" smtClean="0"/>
              <a:t>3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14773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Energy Change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AutoShape 2" descr="data:image/jpeg;base64,/9j/4AAQSkZJRgABAQAAAQABAAD/2wCEAAkGBw8QEBAPEA8QEA8NEA8QDQ8PDxAPEBAPFBEWFhUUFRQYHiggGBolGxQUITEhJSkrLi4uGB8zODMsNygtLisBCgoKDg0OGxAQGi4kICQ0LS4sLCwsNyw0LDQrLCwvLywsLC4sLDcsLywsLC0sLywsLCwsLCstLCwsLCwsLCwsLP/AABEIAOEA4QMBEQACEQEDEQH/xAAcAAEAAgIDAQAAAAAAAAAAAAAAAQIGBwMEBQj/xABMEAACAQEEBAoHAwcJCQAAAAAAAQIDBAUREgYTIVEHFDFBVGFxkZKhFiIyUoGTwbHR0hUjQlOCwuEIFyU1Q2NyovAzRGRzdHWys8P/xAAaAQEAAgMBAAAAAAAAAAAAAAAAAQQCAwUG/8QANBEBAAEDAQMKBAUFAAAAAAAAAAECAxEEBRIhEzFBUWFxkaGxwSLR4fAyMzRigRQjJEJS/9oADAMBAAIRAxEAPwDRwAAAAAAAAAAAAAJSAgAAAAAAAAAAAAAAAAAAAAAAAAAAAAAAAAdu7akYzWZYrHaYXImaZiGy1VEVRMvY0nudU4U7RBfm62x9U/47e4paLUzcmq3Vzwua3TRbiLlPNLHDoOeAAAAAAAAAAAAAAAAAAAAAAAAAAAAAALU+VAbLlZHW0edRrbSk2n1U6uD8kzzm/wAltbd6J94+btTPKaHHTEZ8J+TWTPRuKAAAAAAAAAAAAAAAAAAAAAAAAAAAAAAO1TjggN42S68mjjhh/utacu2alP6nj7lya9fyn7o8uDt0UxTRyf7fZoaotp7BxIVAAAAAAAAAAAAAAAAAAAAAAAAAAAAAAd+EcWlvaXeRM4jKYjM4fR980clw2jBezYZZfk4I8jpaN6qmuf8AuPV1b1eLsx2T6S+abbScJYPY0j10VRVGYcqqmaZxLrkoAAAAAAAAAAAAAAAAAAAAAAAAAAAAAO/Y5bYPc4vuZjXGaZhlRwqh9QVaOuuXKv7SzpfYvoeZiNzR78dfpLpz+txP3mHz5pXdsoVqksMIQhFt82LbSR1tn6iKrUR0y1a6zMXJq6GJnSc8AAAAAAAAAAAAAAAAAAAAAAAAAAAAA7lgpym1CKxlKWWK63yGNVUUxNU80MqaZqmIh9b6PWXC7qFJ7WqCjL/Fl2+ZwqKYu6LEfunzz7rd6qadRnqw0zwzZKMbPZo7J1c1Wrhy5YPBY/tP/KzDYdmd+quejh4/Rv12o36Ip658oaiaPROWAAAAAAAAAAAAAAAAAAAAAAAAAAAAAbE4JdHNfVdpmvzdFqMFhyzw29yaX7TOLtjVbtMWaeeeM931dHQWue7PRwjvfSF1QwowW6P2mzZsf40R3+arqZzdmXzXwvW5Vr0rYP1aEKVCPZFOT85N/E3bMpxY75n5eydTGKojsjz4+7AZ8r7WdBXVAAAAAAAAAAAAAAAAAAAAAAAAAAABMFiwPpDg/oQoWKyUYJKWrzVd7qyWZ4954vWXZu6iqrt9OEO7FnctRnqhsmmstPsj9D0dqJtaPPZlxqvirfJGmE3K3WuT57RVw7FJqPkkbtBERpreOqGzVZ5arLHWW1dAAAAAAAAAAAAAAAAAAAAAAAAAAAALUuVAb/4MbbxhUHvhhPqnT9WX2Y/E8hqdPuaqaO3P8Txd6b0V6Xf/AI9m3K0cYSS91pdx6XUU509VMdXs4dE/FEy+S9O6OS32uO6q33xTNWzKs6Wju95WNb+dVPXx8oYsX1UAAAAAAAAAAAAAAAAAAAAAAAAAAAAA3T/J+quU7XF8lKFOrHqlUxhLypo5G0bfx03OyY9Meq3auTyU0dsT9+De0NvxOhanfhVl8ycNVl1V62nZgqsKVWPWnDL9sWatFTuUTR1VT8/duvVb27PZHvHs12XGgAAAAAAAAAAAAAAAAAAAAAAAAAAAAA3z/J/sqjZLbW56laFH4U6Sl/8AZnG2nXirHZ6ysW44R3tw2KeNOL6kn8Czs+5vaeJ6vZru04rmGmeHq69ZTha0vWoTdKb/ALubWHdLDvZS2fqZnVV0TzVZ8Y+izctRyET0x7tFndUgAAAAAAAAAAAAAAAAAAAAAAAAAAAADa/BNpbTs9NWGSea0WuVSMv0fWoQhg3zbafmcPa+nuVTytP4aY4+P1X9HNufhn8U8zel2Wn81J+7t78SrodTNFiuEai1/chqPhV0gTsdSzyjjK01o5Wn7KpzjUbfdh8THZFFVy/v9WZ8cwtayim1ax18PPLSU3tfaeocdUAAAAAAAAAAAAAAAAAAAAAAAAAAAADtXbaXSqRqR5acozj2xeP0Ma6IrpmmengyormiqKo6H1Bc15Kdkzp/7SlGS71954iJm3FVE/eJdy5biq7TMffBoThEtMpV1Bt/m09nW5YP/wAUek2RbimzmOlS2nXM3YjqYgdVzgAAAAAAAAAAAAAAAAAAAAAAAAAAAAC9F+sgN26F3vjdtJN7YRlTf7MtnlgeO2la3dVVEdPHxei0cxXZpqno4eDXPCE07XJrnhTl3uR6DZX6aO+XL2j+f/EMVOiogAAAAAAAAAAAAAAAAAAAAAAAAAAAAExe1AZnoxeeShVp48k1JftL+BzNbpYuXKanR0d/coqpeVpPW1lRS/uoruci3paNy3jtVtTXvV57HgFhXAAAAAAAAAAAAAAAAAAAAAAAAAAAAAAHoWOvli9uGOCfwImMpicItlTNHHcsPP8AiTjBM5dAIAAAAAAAAAAAAAAAAAAAAAAAAAAAAAAGTcHkJStyjHldntqj6yi9Y7JVVPBvnzuHZy82IgexwqXfKzq7IzhCnWld8NfGDptupGrNZ5ZNjbjl9bnw6iZGAkAAAAAAAAAAAAAAAAAAAAAAAAAAAAAAAyHg/wD6ysvXOa76cl9RA73CIv6q/wCz2TyqVV9CZRDECEgAAAAAAAAAAAAAAAAAAAAAAAAAAAAADINAH/SVj67RSXfLD6gehwicl0vm/JVJfGNqtCf2EyiGHkJAAAAAAAAAAAAAAAAAAAAAAAAAAAAAAHu6Cv8ApKw/9XZv/dAEvS0920rql/wVWHgt9pRMsafvxliBDIAAAAAAAAAAAAAAA5uLy6u8BxaXV3gOLS6gJ4tLegHFXvXmA4q96Anir3oCOKvegJ4q96AcVe9AOKvegHFnvQDir3oD2tC6GW8LG8eS00WvhNP6AetpzYZqyXVJppau8IYvk2XjXktvZJMmpEMN4s96ISji8urvAOhLq7wKulLd5oBq5bgGrlu+wCdTL/TQDUvq7wJ1D6u8BqH1d4DUPq7wGoe9d4DUvegGpe9Abz9CLu/Uf5pBKfQi7+jrxSCFloTd3R497AutCru6NDzAstDLu6LT7gLx0Ou7otPuAutD7u6JS8IE+h93dEpeECy0Ru/olHwoCy0Tu/olHwICy0VsHRKPgQF1ovYeiUfAgJ9GLD0Wj8tAHcdjouNWNClTlTqUnCcYJOMtZHDz2fECLvu2lWslmhWoxmqVS8IwVSOOxWuSTWPLiucmUQ5PRuw9Fo/LRCT0csXRaPy4gT6O2LotH5aALR2xdFo/LiA9HrH0Wj8uJIj0esXRaPy4gVejli6LR+XECPR2xdFo/LiBHo7Y+i0fBEYEPR2x9Go+BEivo9Y+jUfAghHo7Y+jUfAgKPR2x9Go+BAR6O2Po1LwIDHle1r9+v8AGnF/QxZJ/Ktt5nWfZQX3AOP3k+TjHyUvoEI197PkVo8EV9AGtvjdX8EBgVdpvlc1f5UH9AOOV7XzHljW+Nnx+xAcUtLL0h7VPxWaS+4Cn84drj7VOj8Yyj9QOSPCTaOj0X2OYE/zm1+i0vHP7gIfCZaHyWWj45sCj0+vKfsUKK7KVWf7wHNZdL7yzRVeEIxbjKOFF05ZoyUlhmxTWKXMbbVmbs4iWNVUU8ZbIsEXKy0JpYQjKpFYtY4zeeWOCw5TZd01VuqaZnMxGWum9FWMRz8HLkKzcZAGUBkAZAGQBkJEZQIyARkAh0yRGrCFdWBGrA4VRw5kYpWWK5gJzPcBGd7mA1vUwGuAh18OcYHSd7xdWFGMJynUkoxUcHt39i5fgJ4D17Rd9F+1Scu2GP0IzKXmVbmsS26nK98U4PyQyKQp0IezOSW5yUl5oDs07VRXLKnguVyyLYRlOHVnpjdtN5XVnJr9VRqyXwllw8zbFm7P+rHep62I3lb5W+0qtllCjT9WhTk05Rjytyw2Zm+XDcltwxOvo9PucZVb1eWZ3deCjR1TeCxxW3kZZvWd6veVN6YjDuq+7FCK105wf6WEXOPasqbwOTd0F2mfhjML1vUUVRx4S9S7eK2mGss9fWwTyuUGnhLDHBrDFPBrY95UqpqpnFUYb4mJ5nbV1x3y719xjlKfyXDfLvX3EGEq64b5eX3DJh17XYXDDLi1z44bGTlDrat7iRGr6gI1YE6sCNUwI1TJDVhCNUwL8XW4xSni6AsrOtwE8XW4BxdbvICJWeO4Dyb2qQhF7FyEwI4P7rzyqW6a9rNSs3Zj+cmvj6q7JGE8UwzbV9QSh0E+byA46l30pcsE/ggPHvLQyx1/aVSHXTnl8mmiUPElwW2f9G1V1uzxpT+xRLVOrrpa5txK9Hg3yPZa8Vudm+6oWadozHPT5tVVjPS9KjoTFe1VjLtpSX75lO05nmp8/ow/pe3y+ruLQ+ytJSpWd4c/F4498myvOtr7fFnyEdb17Hd9OjHJTilHsS+zYV7l2q5Oam6iiKIxDmUOo1sltWBORAcdWkmsAOhKzEivFwI4t1AOLATxUBxQBxQBxTqA4MhAZAJUAJygMgCVBPeB5l46OUa6wlOtHH3JQ+sWB7Vy2JWehToQqLLTTUc8cZbZN7Wmlz7jHCXcbl79P5cvxDAmDlzzg+yDW3D/ABDCEpy9+n4H+InAn1/fp+B/iGAwqe/T+XL8QwGWp79P5cvxjCTJVx9unh/ypY4ducYQjJW/WU+b+yl+McQUK36yn8qX4xxEuNXmnTx66Un++OIKFX36fypfjHEFGr79P5UuTm/TGJHKscNu19SwJgccoYgRqwGrAasCdWAVMCdWBOrA8XMBOdAWzICVJAWUkBZSQE4oC6YEpgWTAsmBKYFkwOSmSOVkDjxAnEAmBOIE4gSBAEgMAGAEgAAADHZgUAqSLoCyAsgOSIHPECQDAlAWQF0By0eUkdhmI4ZGQhECUBYAgLAEBJAkCQAAAA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w8QEBAPEA8QEA8NEA8QDQ8PDxAPEBAPFBEWFhUUFRQYHiggGBolGxQUITEhJSkrLi4uGB8zODMsNygtLisBCgoKDg0OGxAQGi4kICQ0LS4sLCwsNyw0LDQrLCwvLywsLC4sLDcsLywsLC0sLywsLCwsLCstLCwsLCwsLCwsLP/AABEIAOEA4QMBEQACEQEDEQH/xAAcAAEAAgIDAQAAAAAAAAAAAAAAAQIGBwMEBQj/xABMEAACAQEEBAoHAwcJCQAAAAAAAQIDBAUREgYTIVEHFDFBVGFxkZKhFiIyUoGTwbHR0hUjQlOCwuEIFyU1Q2NyovAzRGRzdHWys8P/xAAaAQEAAgMBAAAAAAAAAAAAAAAAAQQCAwUG/8QANBEBAAEDAQMKBAUFAAAAAAAAAAECAxEEBRIhEzFBUWFxkaGxwSLR4fAyMzRigRQjJEJS/9oADAMBAAIRAxEAPwDRwAAAAAAAAAAAAAJSAgAAAAAAAAAAAAAAAAAAAAAAAAAAAAAAAAdu7akYzWZYrHaYXImaZiGy1VEVRMvY0nudU4U7RBfm62x9U/47e4paLUzcmq3Vzwua3TRbiLlPNLHDoOeAAAAAAAAAAAAAAAAAAAAAAAAAAAAAALU+VAbLlZHW0edRrbSk2n1U6uD8kzzm/wAltbd6J94+btTPKaHHTEZ8J+TWTPRuKAAAAAAAAAAAAAAAAAAAAAAAAAAAAAAO1TjggN42S68mjjhh/utacu2alP6nj7lya9fyn7o8uDt0UxTRyf7fZoaotp7BxIVAAAAAAAAAAAAAAAAAAAAAAAAAAAAAAd+EcWlvaXeRM4jKYjM4fR980clw2jBezYZZfk4I8jpaN6qmuf8AuPV1b1eLsx2T6S+abbScJYPY0j10VRVGYcqqmaZxLrkoAAAAAAAAAAAAAAAAAAAAAAAAAAAAAO/Y5bYPc4vuZjXGaZhlRwqh9QVaOuuXKv7SzpfYvoeZiNzR78dfpLpz+txP3mHz5pXdsoVqksMIQhFt82LbSR1tn6iKrUR0y1a6zMXJq6GJnSc8AAAAAAAAAAAAAAAAAAAAAAAAAAAAA7lgpym1CKxlKWWK63yGNVUUxNU80MqaZqmIh9b6PWXC7qFJ7WqCjL/Fl2+ZwqKYu6LEfunzz7rd6qadRnqw0zwzZKMbPZo7J1c1Wrhy5YPBY/tP/KzDYdmd+quejh4/Rv12o36Ip658oaiaPROWAAAAAAAAAAAAAAAAAAAAAAAAAAAAAbE4JdHNfVdpmvzdFqMFhyzw29yaX7TOLtjVbtMWaeeeM931dHQWue7PRwjvfSF1QwowW6P2mzZsf40R3+arqZzdmXzXwvW5Vr0rYP1aEKVCPZFOT85N/E3bMpxY75n5eydTGKojsjz4+7AZ8r7WdBXVAAAAAAAAAAAAAAAAAAAAAAAAAAABMFiwPpDg/oQoWKyUYJKWrzVd7qyWZ4954vWXZu6iqrt9OEO7FnctRnqhsmmstPsj9D0dqJtaPPZlxqvirfJGmE3K3WuT57RVw7FJqPkkbtBERpreOqGzVZ5arLHWW1dAAAAAAAAAAAAAAAAAAAAAAAAAAAALUuVAb/4MbbxhUHvhhPqnT9WX2Y/E8hqdPuaqaO3P8Txd6b0V6Xf/AI9m3K0cYSS91pdx6XUU509VMdXs4dE/FEy+S9O6OS32uO6q33xTNWzKs6Wju95WNb+dVPXx8oYsX1UAAAAAAAAAAAAAAAAAAAAAAAAAAAAA3T/J+quU7XF8lKFOrHqlUxhLypo5G0bfx03OyY9Meq3auTyU0dsT9+De0NvxOhanfhVl8ycNVl1V62nZgqsKVWPWnDL9sWatFTuUTR1VT8/duvVb27PZHvHs12XGgAAAAAAAAAAAAAAAAAAAAAAAAAAAAA3z/J/sqjZLbW56laFH4U6Sl/8AZnG2nXirHZ6ysW44R3tw2KeNOL6kn8Czs+5vaeJ6vZru04rmGmeHq69ZTha0vWoTdKb/ALubWHdLDvZS2fqZnVV0TzVZ8Y+izctRyET0x7tFndUgAAAAAAAAAAAAAAAAAAAAAAAAAAAADa/BNpbTs9NWGSea0WuVSMv0fWoQhg3zbafmcPa+nuVTytP4aY4+P1X9HNufhn8U8zel2Wn81J+7t78SrodTNFiuEai1/chqPhV0gTsdSzyjjK01o5Wn7KpzjUbfdh8THZFFVy/v9WZ8cwtayim1ax18PPLSU3tfaeocdUAAAAAAAAAAAAAAAAAAAAAAAAAAAADtXbaXSqRqR5acozj2xeP0Ma6IrpmmengyormiqKo6H1Bc15Kdkzp/7SlGS71954iJm3FVE/eJdy5biq7TMffBoThEtMpV1Bt/m09nW5YP/wAUek2RbimzmOlS2nXM3YjqYgdVzgAAAAAAAAAAAAAAAAAAAAAAAAAAAAC9F+sgN26F3vjdtJN7YRlTf7MtnlgeO2la3dVVEdPHxei0cxXZpqno4eDXPCE07XJrnhTl3uR6DZX6aO+XL2j+f/EMVOiogAAAAAAAAAAAAAAAAAAAAAAAAAAAAExe1AZnoxeeShVp48k1JftL+BzNbpYuXKanR0d/coqpeVpPW1lRS/uoruci3paNy3jtVtTXvV57HgFhXAAAAAAAAAAAAAAAAAAAAAAAAAAAAAAHoWOvli9uGOCfwImMpicItlTNHHcsPP8AiTjBM5dAIAAAAAAAAAAAAAAAAAAAAAAAAAAAAAAGTcHkJStyjHldntqj6yi9Y7JVVPBvnzuHZy82IgexwqXfKzq7IzhCnWld8NfGDptupGrNZ5ZNjbjl9bnw6iZGAkAAAAAAAAAAAAAAAAAAAAAAAAAAAAAAAyHg/wD6ysvXOa76cl9RA73CIv6q/wCz2TyqVV9CZRDECEgAAAAAAAAAAAAAAAAAAAAAAAAAAAAADINAH/SVj67RSXfLD6gehwicl0vm/JVJfGNqtCf2EyiGHkJAAAAAAAAAAAAAAAAAAAAAAAAAAAAAAHu6Cv8ApKw/9XZv/dAEvS0920rql/wVWHgt9pRMsafvxliBDIAAAAAAAAAAAAAAA5uLy6u8BxaXV3gOLS6gJ4tLegHFXvXmA4q96Anir3oCOKvegJ4q96AcVe9AOKvegHFnvQDir3oD2tC6GW8LG8eS00WvhNP6AetpzYZqyXVJppau8IYvk2XjXktvZJMmpEMN4s96ISji8urvAOhLq7wKulLd5oBq5bgGrlu+wCdTL/TQDUvq7wJ1D6u8BqH1d4DUPq7wGoe9d4DUvegGpe9Abz9CLu/Uf5pBKfQi7+jrxSCFloTd3R497AutCru6NDzAstDLu6LT7gLx0Ou7otPuAutD7u6JS8IE+h93dEpeECy0Ru/olHwoCy0Tu/olHwICy0VsHRKPgQF1ovYeiUfAgJ9GLD0Wj8tAHcdjouNWNClTlTqUnCcYJOMtZHDz2fECLvu2lWslmhWoxmqVS8IwVSOOxWuSTWPLiucmUQ5PRuw9Fo/LRCT0csXRaPy4gT6O2LotH5aALR2xdFo/LiA9HrH0Wj8uJIj0esXRaPy4gVejli6LR+XECPR2xdFo/LiBHo7Y+i0fBEYEPR2x9Go+BEivo9Y+jUfAghHo7Y+jUfAgKPR2x9Go+BAR6O2Po1LwIDHle1r9+v8AGnF/QxZJ/Ktt5nWfZQX3AOP3k+TjHyUvoEI197PkVo8EV9AGtvjdX8EBgVdpvlc1f5UH9AOOV7XzHljW+Nnx+xAcUtLL0h7VPxWaS+4Cn84drj7VOj8Yyj9QOSPCTaOj0X2OYE/zm1+i0vHP7gIfCZaHyWWj45sCj0+vKfsUKK7KVWf7wHNZdL7yzRVeEIxbjKOFF05ZoyUlhmxTWKXMbbVmbs4iWNVUU8ZbIsEXKy0JpYQjKpFYtY4zeeWOCw5TZd01VuqaZnMxGWum9FWMRz8HLkKzcZAGUBkAZAGQBkJEZQIyARkAh0yRGrCFdWBGrA4VRw5kYpWWK5gJzPcBGd7mA1vUwGuAh18OcYHSd7xdWFGMJynUkoxUcHt39i5fgJ4D17Rd9F+1Scu2GP0IzKXmVbmsS26nK98U4PyQyKQp0IezOSW5yUl5oDs07VRXLKnguVyyLYRlOHVnpjdtN5XVnJr9VRqyXwllw8zbFm7P+rHep62I3lb5W+0qtllCjT9WhTk05Rjytyw2Zm+XDcltwxOvo9PucZVb1eWZ3deCjR1TeCxxW3kZZvWd6veVN6YjDuq+7FCK105wf6WEXOPasqbwOTd0F2mfhjML1vUUVRx4S9S7eK2mGss9fWwTyuUGnhLDHBrDFPBrY95UqpqpnFUYb4mJ5nbV1x3y719xjlKfyXDfLvX3EGEq64b5eX3DJh17XYXDDLi1z44bGTlDrat7iRGr6gI1YE6sCNUwI1TJDVhCNUwL8XW4xSni6AsrOtwE8XW4BxdbvICJWeO4Dyb2qQhF7FyEwI4P7rzyqW6a9rNSs3Zj+cmvj6q7JGE8UwzbV9QSh0E+byA46l30pcsE/ggPHvLQyx1/aVSHXTnl8mmiUPElwW2f9G1V1uzxpT+xRLVOrrpa5txK9Hg3yPZa8Vudm+6oWadozHPT5tVVjPS9KjoTFe1VjLtpSX75lO05nmp8/ow/pe3y+ruLQ+ytJSpWd4c/F4498myvOtr7fFnyEdb17Hd9OjHJTilHsS+zYV7l2q5Oam6iiKIxDmUOo1sltWBORAcdWkmsAOhKzEivFwI4t1AOLATxUBxQBxQBxTqA4MhAZAJUAJygMgCVBPeB5l46OUa6wlOtHH3JQ+sWB7Vy2JWehToQqLLTTUc8cZbZN7Wmlz7jHCXcbl79P5cvxDAmDlzzg+yDW3D/ABDCEpy9+n4H+InAn1/fp+B/iGAwqe/T+XL8QwGWp79P5cvxjCTJVx9unh/ypY4ducYQjJW/WU+b+yl+McQUK36yn8qX4xxEuNXmnTx66Un++OIKFX36fypfjHEFGr79P5UuTm/TGJHKscNu19SwJgccoYgRqwGrAasCdWAVMCdWBOrA8XMBOdAWzICVJAWUkBZSQE4oC6YEpgWTAsmBKYFkwOSmSOVkDjxAnEAmBOIE4gSBAEgMAGAEgAAADHZgUAqSLoCyAsgOSIHPECQDAlAWQF0By0eUkdhmI4ZGQhECUBYAgLAEBJAkCQAAAAA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w8QEBAPEA8QEA8NEA8QDQ8PDxAPEBAPFBEWFhUUFRQYHiggGBolGxQUITEhJSkrLi4uGB8zODMsNygtLisBCgoKDg0OGxAQGi4kICQ0LS4sLCwsNyw0LDQrLCwvLywsLC4sLDcsLywsLC0sLywsLCwsLCstLCwsLCwsLCwsLP/AABEIAOEA4QMBEQACEQEDEQH/xAAcAAEAAgIDAQAAAAAAAAAAAAAAAQIGBwMEBQj/xABMEAACAQEEBAoHAwcJCQAAAAAAAQIDBAUREgYTIVEHFDFBVGFxkZKhFiIyUoGTwbHR0hUjQlOCwuEIFyU1Q2NyovAzRGRzdHWys8P/xAAaAQEAAgMBAAAAAAAAAAAAAAAAAQQCAwUG/8QANBEBAAEDAQMKBAUFAAAAAAAAAAECAxEEBRIhEzFBUWFxkaGxwSLR4fAyMzRigRQjJEJS/9oADAMBAAIRAxEAPwDRwAAAAAAAAAAAAAJSAgAAAAAAAAAAAAAAAAAAAAAAAAAAAAAAAAdu7akYzWZYrHaYXImaZiGy1VEVRMvY0nudU4U7RBfm62x9U/47e4paLUzcmq3Vzwua3TRbiLlPNLHDoOeAAAAAAAAAAAAAAAAAAAAAAAAAAAAAALU+VAbLlZHW0edRrbSk2n1U6uD8kzzm/wAltbd6J94+btTPKaHHTEZ8J+TWTPRuKAAAAAAAAAAAAAAAAAAAAAAAAAAAAAAO1TjggN42S68mjjhh/utacu2alP6nj7lya9fyn7o8uDt0UxTRyf7fZoaotp7BxIVAAAAAAAAAAAAAAAAAAAAAAAAAAAAAAd+EcWlvaXeRM4jKYjM4fR980clw2jBezYZZfk4I8jpaN6qmuf8AuPV1b1eLsx2T6S+abbScJYPY0j10VRVGYcqqmaZxLrkoAAAAAAAAAAAAAAAAAAAAAAAAAAAAAO/Y5bYPc4vuZjXGaZhlRwqh9QVaOuuXKv7SzpfYvoeZiNzR78dfpLpz+txP3mHz5pXdsoVqksMIQhFt82LbSR1tn6iKrUR0y1a6zMXJq6GJnSc8AAAAAAAAAAAAAAAAAAAAAAAAAAAAA7lgpym1CKxlKWWK63yGNVUUxNU80MqaZqmIh9b6PWXC7qFJ7WqCjL/Fl2+ZwqKYu6LEfunzz7rd6qadRnqw0zwzZKMbPZo7J1c1Wrhy5YPBY/tP/KzDYdmd+quejh4/Rv12o36Ip658oaiaPROWAAAAAAAAAAAAAAAAAAAAAAAAAAAAAbE4JdHNfVdpmvzdFqMFhyzw29yaX7TOLtjVbtMWaeeeM931dHQWue7PRwjvfSF1QwowW6P2mzZsf40R3+arqZzdmXzXwvW5Vr0rYP1aEKVCPZFOT85N/E3bMpxY75n5eydTGKojsjz4+7AZ8r7WdBXVAAAAAAAAAAAAAAAAAAAAAAAAAAABMFiwPpDg/oQoWKyUYJKWrzVd7qyWZ4954vWXZu6iqrt9OEO7FnctRnqhsmmstPsj9D0dqJtaPPZlxqvirfJGmE3K3WuT57RVw7FJqPkkbtBERpreOqGzVZ5arLHWW1dAAAAAAAAAAAAAAAAAAAAAAAAAAAALUuVAb/4MbbxhUHvhhPqnT9WX2Y/E8hqdPuaqaO3P8Txd6b0V6Xf/AI9m3K0cYSS91pdx6XUU509VMdXs4dE/FEy+S9O6OS32uO6q33xTNWzKs6Wju95WNb+dVPXx8oYsX1UAAAAAAAAAAAAAAAAAAAAAAAAAAAAA3T/J+quU7XF8lKFOrHqlUxhLypo5G0bfx03OyY9Meq3auTyU0dsT9+De0NvxOhanfhVl8ycNVl1V62nZgqsKVWPWnDL9sWatFTuUTR1VT8/duvVb27PZHvHs12XGgAAAAAAAAAAAAAAAAAAAAAAAAAAAAA3z/J/sqjZLbW56laFH4U6Sl/8AZnG2nXirHZ6ysW44R3tw2KeNOL6kn8Czs+5vaeJ6vZru04rmGmeHq69ZTha0vWoTdKb/ALubWHdLDvZS2fqZnVV0TzVZ8Y+izctRyET0x7tFndUgAAAAAAAAAAAAAAAAAAAAAAAAAAAADa/BNpbTs9NWGSea0WuVSMv0fWoQhg3zbafmcPa+nuVTytP4aY4+P1X9HNufhn8U8zel2Wn81J+7t78SrodTNFiuEai1/chqPhV0gTsdSzyjjK01o5Wn7KpzjUbfdh8THZFFVy/v9WZ8cwtayim1ax18PPLSU3tfaeocdUAAAAAAAAAAAAAAAAAAAAAAAAAAAADtXbaXSqRqR5acozj2xeP0Ma6IrpmmengyormiqKo6H1Bc15Kdkzp/7SlGS71954iJm3FVE/eJdy5biq7TMffBoThEtMpV1Bt/m09nW5YP/wAUek2RbimzmOlS2nXM3YjqYgdVzgAAAAAAAAAAAAAAAAAAAAAAAAAAAAC9F+sgN26F3vjdtJN7YRlTf7MtnlgeO2la3dVVEdPHxei0cxXZpqno4eDXPCE07XJrnhTl3uR6DZX6aO+XL2j+f/EMVOiogAAAAAAAAAAAAAAAAAAAAAAAAAAAAExe1AZnoxeeShVp48k1JftL+BzNbpYuXKanR0d/coqpeVpPW1lRS/uoruci3paNy3jtVtTXvV57HgFhXAAAAAAAAAAAAAAAAAAAAAAAAAAAAAAHoWOvli9uGOCfwImMpicItlTNHHcsPP8AiTjBM5dAIAAAAAAAAAAAAAAAAAAAAAAAAAAAAAAGTcHkJStyjHldntqj6yi9Y7JVVPBvnzuHZy82IgexwqXfKzq7IzhCnWld8NfGDptupGrNZ5ZNjbjl9bnw6iZGAkAAAAAAAAAAAAAAAAAAAAAAAAAAAAAAAyHg/wD6ysvXOa76cl9RA73CIv6q/wCz2TyqVV9CZRDECEgAAAAAAAAAAAAAAAAAAAAAAAAAAAAADINAH/SVj67RSXfLD6gehwicl0vm/JVJfGNqtCf2EyiGHkJAAAAAAAAAAAAAAAAAAAAAAAAAAAAAAHu6Cv8ApKw/9XZv/dAEvS0920rql/wVWHgt9pRMsafvxliBDIAAAAAAAAAAAAAAA5uLy6u8BxaXV3gOLS6gJ4tLegHFXvXmA4q96Anir3oCOKvegJ4q96AcVe9AOKvegHFnvQDir3oD2tC6GW8LG8eS00WvhNP6AetpzYZqyXVJppau8IYvk2XjXktvZJMmpEMN4s96ISji8urvAOhLq7wKulLd5oBq5bgGrlu+wCdTL/TQDUvq7wJ1D6u8BqH1d4DUPq7wGoe9d4DUvegGpe9Abz9CLu/Uf5pBKfQi7+jrxSCFloTd3R497AutCru6NDzAstDLu6LT7gLx0Ou7otPuAutD7u6JS8IE+h93dEpeECy0Ru/olHwoCy0Tu/olHwICy0VsHRKPgQF1ovYeiUfAgJ9GLD0Wj8tAHcdjouNWNClTlTqUnCcYJOMtZHDz2fECLvu2lWslmhWoxmqVS8IwVSOOxWuSTWPLiucmUQ5PRuw9Fo/LRCT0csXRaPy4gT6O2LotH5aALR2xdFo/LiA9HrH0Wj8uJIj0esXRaPy4gVejli6LR+XECPR2xdFo/LiBHo7Y+i0fBEYEPR2x9Go+BEivo9Y+jUfAghHo7Y+jUfAgKPR2x9Go+BAR6O2Po1LwIDHle1r9+v8AGnF/QxZJ/Ktt5nWfZQX3AOP3k+TjHyUvoEI197PkVo8EV9AGtvjdX8EBgVdpvlc1f5UH9AOOV7XzHljW+Nnx+xAcUtLL0h7VPxWaS+4Cn84drj7VOj8Yyj9QOSPCTaOj0X2OYE/zm1+i0vHP7gIfCZaHyWWj45sCj0+vKfsUKK7KVWf7wHNZdL7yzRVeEIxbjKOFF05ZoyUlhmxTWKXMbbVmbs4iWNVUU8ZbIsEXKy0JpYQjKpFYtY4zeeWOCw5TZd01VuqaZnMxGWum9FWMRz8HLkKzcZAGUBkAZAGQBkJEZQIyARkAh0yRGrCFdWBGrA4VRw5kYpWWK5gJzPcBGd7mA1vUwGuAh18OcYHSd7xdWFGMJynUkoxUcHt39i5fgJ4D17Rd9F+1Scu2GP0IzKXmVbmsS26nK98U4PyQyKQp0IezOSW5yUl5oDs07VRXLKnguVyyLYRlOHVnpjdtN5XVnJr9VRqyXwllw8zbFm7P+rHep62I3lb5W+0qtllCjT9WhTk05Rjytyw2Zm+XDcltwxOvo9PucZVb1eWZ3deCjR1TeCxxW3kZZvWd6veVN6YjDuq+7FCK105wf6WEXOPasqbwOTd0F2mfhjML1vUUVRx4S9S7eK2mGss9fWwTyuUGnhLDHBrDFPBrY95UqpqpnFUYb4mJ5nbV1x3y719xjlKfyXDfLvX3EGEq64b5eX3DJh17XYXDDLi1z44bGTlDrat7iRGr6gI1YE6sCNUwI1TJDVhCNUwL8XW4xSni6AsrOtwE8XW4BxdbvICJWeO4Dyb2qQhF7FyEwI4P7rzyqW6a9rNSs3Zj+cmvj6q7JGE8UwzbV9QSh0E+byA46l30pcsE/ggPHvLQyx1/aVSHXTnl8mmiUPElwW2f9G1V1uzxpT+xRLVOrrpa5txK9Hg3yPZa8Vudm+6oWadozHPT5tVVjPS9KjoTFe1VjLtpSX75lO05nmp8/ow/pe3y+ruLQ+ytJSpWd4c/F4498myvOtr7fFnyEdb17Hd9OjHJTilHsS+zYV7l2q5Oam6iiKIxDmUOo1sltWBORAcdWkmsAOhKzEivFwI4t1AOLATxUBxQBxQBxTqA4MhAZAJUAJygMgCVBPeB5l46OUa6wlOtHH3JQ+sWB7Vy2JWehToQqLLTTUc8cZbZN7Wmlz7jHCXcbl79P5cvxDAmDlzzg+yDW3D/ABDCEpy9+n4H+InAn1/fp+B/iGAwqe/T+XL8QwGWp79P5cvxjCTJVx9unh/ypY4ducYQjJW/WU+b+yl+McQUK36yn8qX4xxEuNXmnTx66Un++OIKFX36fypfjHEFGr79P5UuTm/TGJHKscNu19SwJgccoYgRqwGrAasCdWAVMCdWBOrA8XMBOdAWzICVJAWUkBZSQE4oC6YEpgWTAsmBKYFkwOSmSOVkDjxAnEAmBOIE4gSBAEgMAGAEgAAADHZgUAqSLoCyAsgOSIHPECQDAlAWQF0By0eUkdhmI4ZGQhECUBYAgLAEBJAkCQAAAAA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192510"/>
            <a:ext cx="4038600" cy="522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9182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4217</TotalTime>
  <Words>696</Words>
  <Application>Microsoft Office PowerPoint</Application>
  <PresentationFormat>On-screen Show (4:3)</PresentationFormat>
  <Paragraphs>86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Using Chemical Demonstrations to Demonstrate Concepts in Physical Science</vt:lpstr>
      <vt:lpstr>Holt Science &amp; Technology: Physical Science</vt:lpstr>
      <vt:lpstr>Chapter 14 Chemical Reactions Section 1 Forming New Substances</vt:lpstr>
      <vt:lpstr>Chemical Reactions</vt:lpstr>
      <vt:lpstr>Demonstration 1 – Results of Chemical Reactions</vt:lpstr>
      <vt:lpstr>Signs of Chemical Reactions</vt:lpstr>
      <vt:lpstr>Demonstration 2 – Gas Formation</vt:lpstr>
      <vt:lpstr>Demonstration 3 – Solid Formation</vt:lpstr>
      <vt:lpstr>Energy Change</vt:lpstr>
      <vt:lpstr>Demonstration 4 – Energy Change</vt:lpstr>
      <vt:lpstr>Demonstration 5 – Heat Change</vt:lpstr>
      <vt:lpstr>Demonstration 6 – Light</vt:lpstr>
      <vt:lpstr>Demonstration 7 – Color Change</vt:lpstr>
      <vt:lpstr>Change of Properties</vt:lpstr>
      <vt:lpstr>Demonstration 8 - Change of Properties</vt:lpstr>
      <vt:lpstr>Bonds: Holding Molecules Together</vt:lpstr>
      <vt:lpstr>Breaking and Making Bonds</vt:lpstr>
      <vt:lpstr>Demonstration 9 -New Bonds, New Substances</vt:lpstr>
      <vt:lpstr>Demonstration 9 -New Bonds, New Substances (cont.)</vt:lpstr>
      <vt:lpstr>Color Code for Atoms</vt:lpstr>
    </vt:vector>
  </TitlesOfParts>
  <Company>The University of Alabama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Chemical Demonstrations to Demonstrate Concepts in Physical Chemistry</dc:title>
  <dc:creator>as</dc:creator>
  <cp:lastModifiedBy>Windows User</cp:lastModifiedBy>
  <cp:revision>23</cp:revision>
  <dcterms:created xsi:type="dcterms:W3CDTF">2014-08-22T20:27:52Z</dcterms:created>
  <dcterms:modified xsi:type="dcterms:W3CDTF">2014-09-26T20:00:31Z</dcterms:modified>
</cp:coreProperties>
</file>