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6" r:id="rId4"/>
    <p:sldId id="269" r:id="rId5"/>
    <p:sldId id="270" r:id="rId6"/>
    <p:sldId id="282" r:id="rId7"/>
    <p:sldId id="258" r:id="rId8"/>
    <p:sldId id="277" r:id="rId9"/>
    <p:sldId id="278" r:id="rId10"/>
    <p:sldId id="279" r:id="rId11"/>
    <p:sldId id="283" r:id="rId12"/>
    <p:sldId id="260" r:id="rId13"/>
    <p:sldId id="271" r:id="rId14"/>
    <p:sldId id="272" r:id="rId15"/>
    <p:sldId id="284" r:id="rId16"/>
    <p:sldId id="262" r:id="rId17"/>
    <p:sldId id="263" r:id="rId18"/>
    <p:sldId id="264" r:id="rId19"/>
    <p:sldId id="265" r:id="rId20"/>
    <p:sldId id="273" r:id="rId21"/>
    <p:sldId id="274" r:id="rId22"/>
    <p:sldId id="275" r:id="rId23"/>
    <p:sldId id="276" r:id="rId24"/>
    <p:sldId id="285" r:id="rId25"/>
    <p:sldId id="266" r:id="rId26"/>
    <p:sldId id="267" r:id="rId27"/>
    <p:sldId id="280" r:id="rId28"/>
    <p:sldId id="281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4F2FD-0012-D444-94BD-381964BA8F86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E786-BABB-B840-AC5B-F4F47E352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0E786-BABB-B840-AC5B-F4F47E3526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5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0E786-BABB-B840-AC5B-F4F47E3526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0E786-BABB-B840-AC5B-F4F47E35262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Pepsi vs. Coke Project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Natalie Headrick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1"/>
            <a:ext cx="7691719" cy="1457979"/>
          </a:xfrm>
        </p:spPr>
        <p:txBody>
          <a:bodyPr/>
          <a:lstStyle/>
          <a:p>
            <a:r>
              <a:rPr lang="en-US" sz="4000" dirty="0" smtClean="0"/>
              <a:t>k. Prediction of average sales of Coke and Pepsi in the year 2017.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2017 I think that coke will have gradually increased from where they are now, but Pepsi however I believe will have gained a few more billions. Seeing as how they have jumped a few billions in the last 5 years. I think Pepsi is a growing product that everyone seems to enjoy.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0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Bar Graph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200" i="1" dirty="0" smtClean="0"/>
              <a:t>This graph represents the Number of Boys vs. Girls, Taste Test who correctly choose/guessed  Product A and Product B.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778549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Table for the Bar Graph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39814" b="-107360"/>
          <a:stretch/>
        </p:blipFill>
        <p:spPr>
          <a:xfrm>
            <a:off x="666630" y="-452694"/>
            <a:ext cx="7751230" cy="4483730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/>
          <a:srcRect t="3912" b="-409"/>
          <a:stretch/>
        </p:blipFill>
        <p:spPr>
          <a:xfrm>
            <a:off x="666630" y="2647306"/>
            <a:ext cx="7751230" cy="4000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630" y="1088647"/>
            <a:ext cx="769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Pepsi and Coke Predictions for Classes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141" y="2647306"/>
            <a:ext cx="769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Graph of Pepsi and Coke Predictions for Classes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685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</a:t>
            </a:r>
            <a:r>
              <a:rPr lang="en-US" sz="4400" dirty="0" smtClean="0"/>
              <a:t>. Does gender affect how you taste?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661399"/>
            <a:ext cx="7691719" cy="4700773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Based on the data and information collected from our class, I don</a:t>
            </a:r>
            <a:r>
              <a:rPr lang="fr-FR" sz="2100" dirty="0" smtClean="0"/>
              <a:t>’</a:t>
            </a:r>
            <a:r>
              <a:rPr lang="en-US" sz="2100" dirty="0" smtClean="0"/>
              <a:t>t believe that gender can determine the way you taste things. </a:t>
            </a:r>
          </a:p>
          <a:p>
            <a:r>
              <a:rPr lang="en-US" sz="2100" dirty="0" smtClean="0"/>
              <a:t>There were a total of 21 people in our class. 7 females and 14 males. </a:t>
            </a:r>
          </a:p>
          <a:p>
            <a:r>
              <a:rPr lang="en-US" sz="2100" dirty="0" smtClean="0"/>
              <a:t>If you look at the data table on the previous slides you would notice that 4 out of 7 girls and 11 out of 14 boys guessed correctly. The difference between the two groups was three people. </a:t>
            </a:r>
          </a:p>
          <a:p>
            <a:r>
              <a:rPr lang="en-US" sz="2100" dirty="0" smtClean="0"/>
              <a:t>Seeing as how they had the same number of people for a difference I am making the conclusion that your gender does not affect the way something is tasted. 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88882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</a:t>
            </a:r>
            <a:r>
              <a:rPr lang="en-US" sz="4000" dirty="0" smtClean="0"/>
              <a:t>. Comparing the data from all the classes to the taste test.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Based on the data shown I still am sticking with my earlier statement. </a:t>
            </a:r>
          </a:p>
          <a:p>
            <a:r>
              <a:rPr lang="en-US" dirty="0" smtClean="0"/>
              <a:t>The only reason that some of the bars for males are higher than the females, are in two of the five classes they contain more males than females. </a:t>
            </a:r>
          </a:p>
          <a:p>
            <a:r>
              <a:rPr lang="en-US" dirty="0" smtClean="0"/>
              <a:t>Therefore there bar will be higher if they guessed correctly because there is more males than there are females. </a:t>
            </a:r>
          </a:p>
          <a:p>
            <a:r>
              <a:rPr lang="en-US" dirty="0" smtClean="0"/>
              <a:t>By looking at the other classes you will notice that the bars tend to be the same height even if one is slightly higher.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58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3.Pie Graphs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200" i="1" dirty="0" smtClean="0"/>
              <a:t>This graph represents the Percentage of Soda Preferences between the Boys, Girls, and the Class.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76044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Based on Drink Preferences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59" b="6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59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5181"/>
            <a:ext cx="7691719" cy="1143000"/>
          </a:xfrm>
        </p:spPr>
        <p:txBody>
          <a:bodyPr/>
          <a:lstStyle/>
          <a:p>
            <a:r>
              <a:rPr lang="en-US" sz="4400" dirty="0" smtClean="0"/>
              <a:t>Boys Preference</a:t>
            </a:r>
            <a:br>
              <a:rPr lang="en-US" sz="4400" dirty="0" smtClean="0"/>
            </a:br>
            <a:r>
              <a:rPr lang="en-US" sz="1400" dirty="0" smtClean="0"/>
              <a:t>Measured as a %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699" b="1827"/>
          <a:stretch/>
        </p:blipFill>
        <p:spPr>
          <a:xfrm>
            <a:off x="1056165" y="710073"/>
            <a:ext cx="7072508" cy="5785396"/>
          </a:xfrm>
        </p:spPr>
      </p:pic>
      <p:sp>
        <p:nvSpPr>
          <p:cNvPr id="8" name="TextBox 7"/>
          <p:cNvSpPr txBox="1"/>
          <p:nvPr/>
        </p:nvSpPr>
        <p:spPr>
          <a:xfrm>
            <a:off x="5278696" y="3792399"/>
            <a:ext cx="128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Mountain Dew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7163" y="2325523"/>
            <a:ext cx="122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Dr. Pepper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9820" y="1559279"/>
            <a:ext cx="21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Male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68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8984"/>
            <a:ext cx="7691719" cy="1143000"/>
          </a:xfrm>
        </p:spPr>
        <p:txBody>
          <a:bodyPr/>
          <a:lstStyle/>
          <a:p>
            <a:r>
              <a:rPr lang="en-US" sz="4800" dirty="0" smtClean="0"/>
              <a:t>Girl Preference</a:t>
            </a:r>
            <a:br>
              <a:rPr lang="en-US" sz="4800" dirty="0" smtClean="0"/>
            </a:br>
            <a:r>
              <a:rPr lang="en-US" sz="1800" dirty="0" smtClean="0"/>
              <a:t>Measured </a:t>
            </a:r>
            <a:r>
              <a:rPr lang="en-US" sz="1800" dirty="0"/>
              <a:t>as a 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" b="-2225"/>
          <a:stretch/>
        </p:blipFill>
        <p:spPr>
          <a:xfrm>
            <a:off x="1370500" y="1161984"/>
            <a:ext cx="6651325" cy="5252334"/>
          </a:xfrm>
        </p:spPr>
      </p:pic>
      <p:sp>
        <p:nvSpPr>
          <p:cNvPr id="3" name="TextBox 2"/>
          <p:cNvSpPr txBox="1"/>
          <p:nvPr/>
        </p:nvSpPr>
        <p:spPr>
          <a:xfrm>
            <a:off x="5884348" y="3013297"/>
            <a:ext cx="91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Mt. Dew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7889" y="2011974"/>
            <a:ext cx="100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Dr. Pepper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1724" y="1546704"/>
            <a:ext cx="206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Female 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05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198893"/>
            <a:ext cx="7691719" cy="114300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Preference</a:t>
            </a:r>
            <a:br>
              <a:rPr lang="en-US" dirty="0"/>
            </a:br>
            <a:r>
              <a:rPr lang="en-US" sz="1800" dirty="0"/>
              <a:t>Measured as a %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5" b="668"/>
          <a:stretch/>
        </p:blipFill>
        <p:spPr>
          <a:xfrm>
            <a:off x="989580" y="944107"/>
            <a:ext cx="7123049" cy="5780693"/>
          </a:xfrm>
        </p:spPr>
      </p:pic>
      <p:sp>
        <p:nvSpPr>
          <p:cNvPr id="6" name="TextBox 5"/>
          <p:cNvSpPr txBox="1"/>
          <p:nvPr/>
        </p:nvSpPr>
        <p:spPr>
          <a:xfrm>
            <a:off x="4804377" y="2125558"/>
            <a:ext cx="133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Dr. Pepper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8930" y="1202042"/>
            <a:ext cx="198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Mt. Dew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25247" y="1131735"/>
            <a:ext cx="479130" cy="12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29601" y="1131735"/>
            <a:ext cx="9178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35526" y="2858444"/>
            <a:ext cx="72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Pepsi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6738" y="1202042"/>
            <a:ext cx="115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Pibb Xtra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096" y="1479041"/>
            <a:ext cx="245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Entire Class Preference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9545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818" y="3428999"/>
            <a:ext cx="8162365" cy="94600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Can girls taste the difference between Coke and Pepsi better than boys?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26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</a:t>
            </a:r>
            <a:r>
              <a:rPr lang="en-US" sz="4400" dirty="0" smtClean="0"/>
              <a:t>. Which product did the girls prefer?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Majority of the girls were not able to drink, which was the largest percentage. </a:t>
            </a:r>
          </a:p>
          <a:p>
            <a:r>
              <a:rPr lang="en-US" dirty="0" smtClean="0"/>
              <a:t>However, Dr.Pepper, Mountain Dew, Coke, Sprite, and Pibb Xtra were tied for second with a percentage of 14%.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19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</a:t>
            </a:r>
            <a:r>
              <a:rPr lang="en-US" sz="4400" dirty="0" smtClean="0"/>
              <a:t>. What product did the boys prefer?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Many of the boys choose Mountain Dew as their preference, it had a percentage of 29%.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44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</a:t>
            </a:r>
            <a:r>
              <a:rPr lang="en-US" sz="4400" dirty="0" smtClean="0"/>
              <a:t>. What soda was most common to drink?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smtClean="0"/>
              <a:t>Overall through our class the most common drink was Mountain Dew.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61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</a:t>
            </a:r>
            <a:r>
              <a:rPr lang="en-US" sz="4400" dirty="0" smtClean="0"/>
              <a:t>. What soda was least common to drink?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Pepsi, Pibb Xtra, and Fanta were the least common drink preferences mentioned.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5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4.My Chosen Graph 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i="1" dirty="0" smtClean="0"/>
              <a:t>This Graph Represents the Frequency of Soda drinkers.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043874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Based on Frequency of soda’s consumed in the class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728948"/>
              </p:ext>
            </p:extLst>
          </p:nvPr>
        </p:nvGraphicFramePr>
        <p:xfrm>
          <a:off x="725488" y="1587501"/>
          <a:ext cx="7693026" cy="4510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6513"/>
                <a:gridCol w="3846513"/>
              </a:tblGrid>
              <a:tr h="3758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of Students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Never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Students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Rarely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Student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3 times a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Student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Student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1 a</a:t>
                      </a:r>
                      <a:r>
                        <a:rPr lang="en-US" baseline="0" dirty="0" smtClean="0"/>
                        <a:t>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Students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2 time</a:t>
                      </a:r>
                      <a:r>
                        <a:rPr lang="en-US" baseline="0" dirty="0" smtClean="0"/>
                        <a:t>s a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Students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Students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1 a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Student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Student</a:t>
                      </a:r>
                      <a:endParaRPr lang="en-US" dirty="0"/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3 times a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Student</a:t>
                      </a:r>
                    </a:p>
                  </a:txBody>
                  <a:tcPr/>
                </a:tc>
              </a:tr>
              <a:tr h="375865">
                <a:tc>
                  <a:txBody>
                    <a:bodyPr/>
                    <a:lstStyle/>
                    <a:p>
                      <a:r>
                        <a:rPr lang="en-US" dirty="0" smtClean="0"/>
                        <a:t>1 every six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Student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077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62962"/>
            <a:ext cx="7691719" cy="929869"/>
          </a:xfrm>
        </p:spPr>
        <p:txBody>
          <a:bodyPr/>
          <a:lstStyle/>
          <a:p>
            <a:r>
              <a:rPr lang="en-US" sz="2400" dirty="0" smtClean="0"/>
              <a:t>Bar Graph based on </a:t>
            </a:r>
            <a:r>
              <a:rPr lang="en-US" sz="2400" dirty="0"/>
              <a:t>Frequency of soda’s consumed in the class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 descr="Frequency of Soda Consumed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" t="-2116" r="-11871"/>
          <a:stretch/>
        </p:blipFill>
        <p:spPr>
          <a:xfrm>
            <a:off x="138307" y="968262"/>
            <a:ext cx="9492911" cy="5746699"/>
          </a:xfrm>
        </p:spPr>
      </p:pic>
      <p:sp>
        <p:nvSpPr>
          <p:cNvPr id="5" name="TextBox 4"/>
          <p:cNvSpPr txBox="1"/>
          <p:nvPr/>
        </p:nvSpPr>
        <p:spPr>
          <a:xfrm>
            <a:off x="2552398" y="1349464"/>
            <a:ext cx="438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of Soda Consumed in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8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l. Explanation for Frequency of Soda Drinkers graph.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from the graph differ from person to person. Some people had a soda more frequent than others, and some never had a drink at all. </a:t>
            </a:r>
          </a:p>
        </p:txBody>
      </p:sp>
    </p:spTree>
    <p:extLst>
      <p:ext uri="{BB962C8B-B14F-4D97-AF65-F5344CB8AC3E}">
        <p14:creationId xmlns:p14="http://schemas.microsoft.com/office/powerpoint/2010/main" val="2536316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m. Results from Frequency of Soda Drinkers graph.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people in the class never drank sodas, where 2-3 would drink them two times a week or weekly. This graphs shows that people have different frequencies when they have a soda, like 1 every six months, or daily or even three in a day, we are all different.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98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520183"/>
          </a:xfrm>
        </p:spPr>
        <p:txBody>
          <a:bodyPr/>
          <a:lstStyle/>
          <a:p>
            <a:r>
              <a:rPr lang="en-US" sz="3200" dirty="0" smtClean="0"/>
              <a:t>Class Data Table</a:t>
            </a:r>
            <a:endParaRPr lang="en-US" sz="3200" dirty="0"/>
          </a:p>
        </p:txBody>
      </p:sp>
      <p:pic>
        <p:nvPicPr>
          <p:cNvPr id="6" name="Content Placeholder 5" descr="pepsi_coke_data_tabl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" b="16279"/>
          <a:stretch/>
        </p:blipFill>
        <p:spPr>
          <a:xfrm>
            <a:off x="542533" y="342186"/>
            <a:ext cx="8255291" cy="6402437"/>
          </a:xfrm>
        </p:spPr>
      </p:pic>
    </p:spTree>
    <p:extLst>
      <p:ext uri="{BB962C8B-B14F-4D97-AF65-F5344CB8AC3E}">
        <p14:creationId xmlns:p14="http://schemas.microsoft.com/office/powerpoint/2010/main" val="32836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a. Which Product was A and which was B?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Product A was…. Coke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Product B was…. Pepsi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0553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</a:t>
            </a:r>
            <a:r>
              <a:rPr lang="en-US" sz="4000" dirty="0" smtClean="0"/>
              <a:t>. How many students were able to guess correctly?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826875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 </a:t>
            </a:r>
            <a:r>
              <a:rPr lang="en-US" sz="3600" u="sng" dirty="0" smtClean="0"/>
              <a:t>15  </a:t>
            </a:r>
            <a:r>
              <a:rPr lang="en-US" sz="3600" dirty="0" smtClean="0"/>
              <a:t> Students in 2</a:t>
            </a:r>
            <a:r>
              <a:rPr lang="en-US" sz="3600" baseline="30000" dirty="0" smtClean="0"/>
              <a:t>nd  </a:t>
            </a:r>
            <a:r>
              <a:rPr lang="en-US" sz="3600" dirty="0" smtClean="0"/>
              <a:t>Period guessed correctly.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0204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Line Graph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840160"/>
          </a:xfrm>
        </p:spPr>
        <p:txBody>
          <a:bodyPr>
            <a:noAutofit/>
          </a:bodyPr>
          <a:lstStyle/>
          <a:p>
            <a:r>
              <a:rPr lang="en-US" sz="2200" i="1" dirty="0" smtClean="0"/>
              <a:t>This graph represents the Total Sales and Revenue based on the last 5 years.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494093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938" y="-116738"/>
            <a:ext cx="7047853" cy="1302077"/>
          </a:xfrm>
        </p:spPr>
        <p:txBody>
          <a:bodyPr/>
          <a:lstStyle/>
          <a:p>
            <a:r>
              <a:rPr lang="en-US" sz="2400" dirty="0" smtClean="0"/>
              <a:t>Data Table &amp; Line Graph for Coke and Pepsi  Sales from the last 5 years. 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336307"/>
              </p:ext>
            </p:extLst>
          </p:nvPr>
        </p:nvGraphicFramePr>
        <p:xfrm>
          <a:off x="724834" y="971320"/>
          <a:ext cx="746096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495"/>
                <a:gridCol w="1376844"/>
                <a:gridCol w="1110145"/>
                <a:gridCol w="1243495"/>
                <a:gridCol w="1243495"/>
                <a:gridCol w="1243495"/>
              </a:tblGrid>
              <a:tr h="463938">
                <a:tc>
                  <a:txBody>
                    <a:bodyPr/>
                    <a:lstStyle/>
                    <a:p>
                      <a:r>
                        <a:rPr lang="en-US" dirty="0" smtClean="0"/>
                        <a:t>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 </a:t>
                      </a:r>
                      <a:endParaRPr lang="en-US" sz="1400" dirty="0" smtClean="0"/>
                    </a:p>
                  </a:txBody>
                  <a:tcPr/>
                </a:tc>
              </a:tr>
              <a:tr h="178641">
                <a:tc>
                  <a:txBody>
                    <a:bodyPr/>
                    <a:lstStyle/>
                    <a:p>
                      <a:r>
                        <a:rPr lang="en-US" dirty="0" smtClean="0"/>
                        <a:t>Pepsi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43.23</a:t>
                      </a:r>
                      <a:r>
                        <a:rPr lang="en-US" baseline="0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57.84</a:t>
                      </a:r>
                      <a:r>
                        <a:rPr lang="en-US" baseline="0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66.5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65.49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66.42 (B)</a:t>
                      </a:r>
                      <a:endParaRPr lang="en-US" dirty="0"/>
                    </a:p>
                  </a:txBody>
                  <a:tcPr/>
                </a:tc>
              </a:tr>
              <a:tr h="309927">
                <a:tc>
                  <a:txBody>
                    <a:bodyPr/>
                    <a:lstStyle/>
                    <a:p>
                      <a:r>
                        <a:rPr lang="en-US" dirty="0" smtClean="0"/>
                        <a:t>Coke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31.07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35.1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46.77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48.07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46.7 (B)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0845" y="2903160"/>
            <a:ext cx="239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Measured in Billions*</a:t>
            </a:r>
            <a:endParaRPr lang="en-US" sz="1400" dirty="0"/>
          </a:p>
        </p:txBody>
      </p:sp>
      <p:pic>
        <p:nvPicPr>
          <p:cNvPr id="10" name="Picture 9" descr="Line Graph of 5 Year Trend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1" y="2478519"/>
            <a:ext cx="8725564" cy="4259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9170" y="2558978"/>
            <a:ext cx="550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Coke and Pepsi Sales from the Last 5 Years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86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</a:t>
            </a:r>
            <a:r>
              <a:rPr lang="en-US" sz="4000" dirty="0" smtClean="0"/>
              <a:t>. Trend statement for total sales of Pepsi products in the last 5 years.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you can see over the last 5 years Pepsi Co. has been quiet profitable. They have generally stayed with in the same range of revenue and total sales.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03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</a:t>
            </a:r>
            <a:r>
              <a:rPr lang="en-US" sz="4000" dirty="0" smtClean="0"/>
              <a:t>. Trend statement for total sales of Coke products in the last 5 years.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you can see in the last 5 years Coco Cola Co. has not been consistent. Even though they have not had the profitable out come like Pepsi, they are maintain a consistent revenue and total sales income.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642</TotalTime>
  <Words>996</Words>
  <Application>Microsoft Office PowerPoint</Application>
  <PresentationFormat>On-screen Show (4:3)</PresentationFormat>
  <Paragraphs>140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Corbel</vt:lpstr>
      <vt:lpstr>Wingdings</vt:lpstr>
      <vt:lpstr>Venture</vt:lpstr>
      <vt:lpstr>Pepsi vs. Coke Project</vt:lpstr>
      <vt:lpstr>Question:</vt:lpstr>
      <vt:lpstr>Class Data Table</vt:lpstr>
      <vt:lpstr>a. Which Product was A and which was B?</vt:lpstr>
      <vt:lpstr>b. How many students were able to guess correctly?</vt:lpstr>
      <vt:lpstr>1. Line Graph</vt:lpstr>
      <vt:lpstr>Data Table &amp; Line Graph for Coke and Pepsi  Sales from the last 5 years. </vt:lpstr>
      <vt:lpstr>i. Trend statement for total sales of Pepsi products in the last 5 years.</vt:lpstr>
      <vt:lpstr>j. Trend statement for total sales of Coke products in the last 5 years.</vt:lpstr>
      <vt:lpstr>k. Prediction of average sales of Coke and Pepsi in the year 2017.</vt:lpstr>
      <vt:lpstr>2. Bar Graph</vt:lpstr>
      <vt:lpstr>Data Table for the Bar Graph</vt:lpstr>
      <vt:lpstr>c. Does gender affect how you taste?</vt:lpstr>
      <vt:lpstr>d. Comparing the data from all the classes to the taste test.</vt:lpstr>
      <vt:lpstr>3.Pie Graphs</vt:lpstr>
      <vt:lpstr>Data Based on Drink Preferences</vt:lpstr>
      <vt:lpstr>Boys Preference Measured as a %</vt:lpstr>
      <vt:lpstr>Girl Preference Measured as a %</vt:lpstr>
      <vt:lpstr>Class Preference Measured as a %</vt:lpstr>
      <vt:lpstr>e. Which product did the girls prefer?</vt:lpstr>
      <vt:lpstr>f. What product did the boys prefer? </vt:lpstr>
      <vt:lpstr>g. What soda was most common to drink? </vt:lpstr>
      <vt:lpstr>h. What soda was least common to drink? </vt:lpstr>
      <vt:lpstr>4.My Chosen Graph </vt:lpstr>
      <vt:lpstr>Data Based on Frequency of soda’s consumed in the class</vt:lpstr>
      <vt:lpstr>Bar Graph based on Frequency of soda’s consumed in the class </vt:lpstr>
      <vt:lpstr>l. Explanation for Frequency of Soda Drinkers graph.</vt:lpstr>
      <vt:lpstr>m. Results from Frequency of Soda Drinkers graph.</vt:lpstr>
      <vt:lpstr>The End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Pepsi vs. Coke Project</dc:title>
  <dc:creator>Natalie Headrick</dc:creator>
  <cp:lastModifiedBy>Marilyn Stephens</cp:lastModifiedBy>
  <cp:revision>29</cp:revision>
  <dcterms:created xsi:type="dcterms:W3CDTF">2014-10-03T21:58:33Z</dcterms:created>
  <dcterms:modified xsi:type="dcterms:W3CDTF">2014-11-07T19:30:46Z</dcterms:modified>
</cp:coreProperties>
</file>